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  <p:sldMasterId id="2147494507" r:id="rId2"/>
    <p:sldMasterId id="2147494519" r:id="rId3"/>
    <p:sldMasterId id="2147494531" r:id="rId4"/>
  </p:sldMasterIdLst>
  <p:notesMasterIdLst>
    <p:notesMasterId r:id="rId21"/>
  </p:notesMasterIdLst>
  <p:handoutMasterIdLst>
    <p:handoutMasterId r:id="rId22"/>
  </p:handoutMasterIdLst>
  <p:sldIdLst>
    <p:sldId id="1247" r:id="rId5"/>
    <p:sldId id="1368" r:id="rId6"/>
    <p:sldId id="1369" r:id="rId7"/>
    <p:sldId id="1360" r:id="rId8"/>
    <p:sldId id="1361" r:id="rId9"/>
    <p:sldId id="1362" r:id="rId10"/>
    <p:sldId id="1364" r:id="rId11"/>
    <p:sldId id="1352" r:id="rId12"/>
    <p:sldId id="1359" r:id="rId13"/>
    <p:sldId id="1353" r:id="rId14"/>
    <p:sldId id="1358" r:id="rId15"/>
    <p:sldId id="1341" r:id="rId16"/>
    <p:sldId id="1344" r:id="rId17"/>
    <p:sldId id="1348" r:id="rId18"/>
    <p:sldId id="1349" r:id="rId19"/>
    <p:sldId id="1347" r:id="rId20"/>
  </p:sldIdLst>
  <p:sldSz cx="9906000" cy="6858000" type="A4"/>
  <p:notesSz cx="6797675" cy="9872663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000" kern="1200" baseline="300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 baseline="300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 baseline="300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 baseline="300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 baseline="300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 baseline="300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 baseline="300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 baseline="300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 baseline="300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45">
          <p15:clr>
            <a:srgbClr val="A4A3A4"/>
          </p15:clr>
        </p15:guide>
        <p15:guide id="2" orient="horz" pos="58">
          <p15:clr>
            <a:srgbClr val="A4A3A4"/>
          </p15:clr>
        </p15:guide>
        <p15:guide id="3" orient="horz" pos="2132">
          <p15:clr>
            <a:srgbClr val="A4A3A4"/>
          </p15:clr>
        </p15:guide>
        <p15:guide id="4" orient="horz" pos="4076">
          <p15:clr>
            <a:srgbClr val="A4A3A4"/>
          </p15:clr>
        </p15:guide>
        <p15:guide id="5" orient="horz" pos="4201">
          <p15:clr>
            <a:srgbClr val="A4A3A4"/>
          </p15:clr>
        </p15:guide>
        <p15:guide id="6" orient="horz" pos="287">
          <p15:clr>
            <a:srgbClr val="A4A3A4"/>
          </p15:clr>
        </p15:guide>
        <p15:guide id="7" pos="3054">
          <p15:clr>
            <a:srgbClr val="A4A3A4"/>
          </p15:clr>
        </p15:guide>
        <p15:guide id="8" pos="241">
          <p15:clr>
            <a:srgbClr val="A4A3A4"/>
          </p15:clr>
        </p15:guide>
        <p15:guide id="9" pos="60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C0A"/>
    <a:srgbClr val="DF3D0B"/>
    <a:srgbClr val="FF6600"/>
    <a:srgbClr val="808080"/>
    <a:srgbClr val="F36C32"/>
    <a:srgbClr val="00CC00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936" autoAdjust="0"/>
    <p:restoredTop sz="96390" autoAdjust="0"/>
  </p:normalViewPr>
  <p:slideViewPr>
    <p:cSldViewPr snapToGrid="0">
      <p:cViewPr varScale="1">
        <p:scale>
          <a:sx n="82" d="100"/>
          <a:sy n="82" d="100"/>
        </p:scale>
        <p:origin x="-979" y="-82"/>
      </p:cViewPr>
      <p:guideLst>
        <p:guide orient="horz" pos="3645"/>
        <p:guide orient="horz" pos="58"/>
        <p:guide orient="horz" pos="2132"/>
        <p:guide orient="horz" pos="4076"/>
        <p:guide orient="horz" pos="4201"/>
        <p:guide orient="horz" pos="287"/>
        <p:guide pos="3054"/>
        <p:guide pos="241"/>
        <p:guide pos="60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286" y="-10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4" tIns="45621" rIns="91244" bIns="45621" numCol="1" anchor="t" anchorCtr="0" compatLnSpc="1">
            <a:prstTxWarp prst="textNoShape">
              <a:avLst/>
            </a:prstTxWarp>
          </a:bodyPr>
          <a:lstStyle>
            <a:lvl1pPr defTabSz="912761"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4" tIns="45621" rIns="91244" bIns="45621" numCol="1" anchor="t" anchorCtr="0" compatLnSpc="1">
            <a:prstTxWarp prst="textNoShape">
              <a:avLst/>
            </a:prstTxWarp>
          </a:bodyPr>
          <a:lstStyle>
            <a:lvl1pPr algn="r" defTabSz="912761"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4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4" tIns="45621" rIns="91244" bIns="45621" numCol="1" anchor="b" anchorCtr="0" compatLnSpc="1">
            <a:prstTxWarp prst="textNoShape">
              <a:avLst/>
            </a:prstTxWarp>
          </a:bodyPr>
          <a:lstStyle>
            <a:lvl1pPr defTabSz="912761"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4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44" tIns="45621" rIns="91244" bIns="45621" numCol="1" anchor="b" anchorCtr="0" compatLnSpc="1">
            <a:prstTxWarp prst="textNoShape">
              <a:avLst/>
            </a:prstTxWarp>
          </a:bodyPr>
          <a:lstStyle>
            <a:lvl1pPr algn="r" defTabSz="912761"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A2F52E-526A-4107-AD16-AC0BE4D1B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30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30" tIns="48963" rIns="97930" bIns="48963" numCol="1" anchor="t" anchorCtr="0" compatLnSpc="1">
            <a:prstTxWarp prst="textNoShape">
              <a:avLst/>
            </a:prstTxWarp>
          </a:bodyPr>
          <a:lstStyle>
            <a:lvl1pPr defTabSz="981019"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30" tIns="48963" rIns="97930" bIns="48963" numCol="1" anchor="t" anchorCtr="0" compatLnSpc="1">
            <a:prstTxWarp prst="textNoShape">
              <a:avLst/>
            </a:prstTxWarp>
          </a:bodyPr>
          <a:lstStyle>
            <a:lvl1pPr algn="r" defTabSz="981019"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1838" y="741363"/>
            <a:ext cx="5346700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6300"/>
            <a:ext cx="5438775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30" tIns="48963" rIns="97930" bIns="4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30" tIns="48963" rIns="97930" bIns="48963" numCol="1" anchor="b" anchorCtr="0" compatLnSpc="1">
            <a:prstTxWarp prst="textNoShape">
              <a:avLst/>
            </a:prstTxWarp>
          </a:bodyPr>
          <a:lstStyle>
            <a:lvl1pPr defTabSz="981019"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930" tIns="48963" rIns="97930" bIns="48963" numCol="1" anchor="b" anchorCtr="0" compatLnSpc="1">
            <a:prstTxWarp prst="textNoShape">
              <a:avLst/>
            </a:prstTxWarp>
          </a:bodyPr>
          <a:lstStyle>
            <a:lvl1pPr algn="r" defTabSz="981019">
              <a:defRPr sz="1300" baseline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D1CFF4-2493-440F-8C5C-BDA776CFC9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61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11001375" y="590867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3D3B554-20AF-4065-AD1B-AB40250118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6DC8C-ABC0-47D0-9E65-A8B5DAA7A016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10E9F426-B03E-4A30-ACE4-406DB1E825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04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1BEEE-EA31-49A0-9DC1-9A8DE63ED9F8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72CF1-4B58-48EA-9ED6-58A125251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2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5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5" y="274651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934C-A594-4D7E-A9AB-10983BBEDDC9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93206-5071-420B-A50B-10DB11C82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58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6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15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77" y="5949950"/>
            <a:ext cx="12414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0000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3" y="5949954"/>
            <a:ext cx="140017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007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L_prezent_kolontitu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4"/>
          <a:stretch>
            <a:fillRect/>
          </a:stretch>
        </p:blipFill>
        <p:spPr bwMode="auto">
          <a:xfrm>
            <a:off x="0" y="6140450"/>
            <a:ext cx="9906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5"/>
          <p:cNvSpPr txBox="1">
            <a:spLocks/>
          </p:cNvSpPr>
          <p:nvPr userDrawn="1"/>
        </p:nvSpPr>
        <p:spPr>
          <a:xfrm>
            <a:off x="8385176" y="6310317"/>
            <a:ext cx="852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rgbClr val="002B5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E4448608-A1BF-436C-9205-7BF3A685C1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4"/>
          <p:cNvSpPr txBox="1">
            <a:spLocks/>
          </p:cNvSpPr>
          <p:nvPr userDrawn="1"/>
        </p:nvSpPr>
        <p:spPr bwMode="auto">
          <a:xfrm>
            <a:off x="3384550" y="6453192"/>
            <a:ext cx="31369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smtClean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НОВОЕ КАЧЕСТВО СВЕТА</a:t>
            </a: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"/>
            <a:ext cx="9906000" cy="785813"/>
          </a:xfrm>
          <a:prstGeom prst="rect">
            <a:avLst/>
          </a:prstGeom>
          <a:solidFill>
            <a:srgbClr val="002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93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D6DC8C-ABC0-47D0-9E65-A8B5DAA7A016}" type="datetimeFigureOut">
              <a:rPr lang="ru-RU" smtClean="0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9F426-B03E-4A30-ACE4-406DB1E825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11001375" y="5908679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 baseline="300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B3D3B554-20AF-4065-AD1B-AB40250118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4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2DC95-9B8E-4836-AB1A-F57FF2AECCB0}" type="datetimeFigureOut">
              <a:rPr lang="ru-RU" smtClean="0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4F65B-D749-4104-9F53-C3764AE062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93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0" y="1709743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0" y="4589468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068DD0-48CC-4085-A669-A12FAAE274FD}" type="datetimeFigureOut">
              <a:rPr lang="ru-RU" smtClean="0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6C730-283F-4E38-B759-0C5A789872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4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B4E289-7BB8-43E6-8D9E-EF2F5F879C2B}" type="datetimeFigureOut">
              <a:rPr lang="ru-RU" smtClean="0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02656-AEB1-4651-B0EE-5B71262F35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85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DC95-9B8E-4836-AB1A-F57FF2AECCB0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F65B-D749-4104-9F53-C3764AE06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54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73B42-4FC7-4705-88F2-D6B4A42E3C35}" type="datetimeFigureOut">
              <a:rPr lang="ru-RU" smtClean="0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6B623-A430-4E58-B02A-FFE3FFF36F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80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97649-A844-46C3-BE83-34B488DAE48E}" type="datetimeFigureOut">
              <a:rPr lang="ru-RU" smtClean="0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DC826-6C93-4529-BEC8-13A6BFA91D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9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A13B-F999-48E0-AED6-BBDF854748E5}" type="datetimeFigureOut">
              <a:rPr lang="ru-RU" smtClean="0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21446-FD47-4F8B-ACE6-30B1E80A98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55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30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DBB0F2-C43F-40DC-8112-97A151EA23D7}" type="datetimeFigureOut">
              <a:rPr lang="ru-RU" smtClean="0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79FD2-F204-400B-AC0D-58340BC86D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69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30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3137E7-4A5D-4761-A5F6-CEAD840139D3}" type="datetimeFigureOut">
              <a:rPr lang="ru-RU" smtClean="0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DF7F2-914F-4363-ABB8-B211529584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69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E1BEEE-EA31-49A0-9DC1-9A8DE63ED9F8}" type="datetimeFigureOut">
              <a:rPr lang="ru-RU" smtClean="0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72CF1-4B58-48EA-9ED6-58A1252519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96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E934C-A594-4D7E-A9AB-10983BBEDDC9}" type="datetimeFigureOut">
              <a:rPr lang="ru-RU" smtClean="0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93206-5071-420B-A50B-10DB11C82C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72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40F8-D793-43AF-8B60-4878DECA46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54DA-0F94-4BE1-9ECB-0CEF7CE6B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02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40F8-D793-43AF-8B60-4878DECA46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54DA-0F94-4BE1-9ECB-0CEF7CE6B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4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0" y="1709743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0" y="4589468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40F8-D793-43AF-8B60-4878DECA46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54DA-0F94-4BE1-9ECB-0CEF7CE6B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8DD0-48CC-4085-A669-A12FAAE274FD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C730-283F-4E38-B759-0C5A78987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44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40F8-D793-43AF-8B60-4878DECA46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54DA-0F94-4BE1-9ECB-0CEF7CE6B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373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40F8-D793-43AF-8B60-4878DECA46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54DA-0F94-4BE1-9ECB-0CEF7CE6B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67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40F8-D793-43AF-8B60-4878DECA46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54DA-0F94-4BE1-9ECB-0CEF7CE6B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91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40F8-D793-43AF-8B60-4878DECA46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54DA-0F94-4BE1-9ECB-0CEF7CE6B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9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30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40F8-D793-43AF-8B60-4878DECA46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54DA-0F94-4BE1-9ECB-0CEF7CE6B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512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30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40F8-D793-43AF-8B60-4878DECA46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54DA-0F94-4BE1-9ECB-0CEF7CE6B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35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40F8-D793-43AF-8B60-4878DECA46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54DA-0F94-4BE1-9ECB-0CEF7CE6B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58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40F8-D793-43AF-8B60-4878DECA469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54DA-0F94-4BE1-9ECB-0CEF7CE6B9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25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785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8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3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E289-7BB8-43E6-8D9E-EF2F5F879C2B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02656-AEB1-4651-B0EE-5B71262F3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90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71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7076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06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698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06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1237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76705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32212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36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8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9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9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81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81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3B42-4FC7-4705-88F2-D6B4A42E3C35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B623-A430-4E58-B02A-FFE3FFF36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158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ение">
    <p:bg>
      <p:bgPr>
        <a:blipFill dpi="0" rotWithShape="1">
          <a:blip r:embed="rId2">
            <a:lum/>
          </a:blip>
          <a:srcRect/>
          <a:stretch>
            <a:fillRect t="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19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7649-A844-46C3-BE83-34B488DAE48E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C826-6C93-4529-BEC8-13A6BFA91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43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A13B-F999-48E0-AED6-BBDF854748E5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1446-FD47-4F8B-ACE6-30B1E80A9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20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5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499" y="27306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B0F2-C43F-40DC-8112-97A151EA23D7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79FD2-F204-400B-AC0D-58340BC86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2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137E7-4A5D-4761-A5F6-CEAD840139D3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F7F2-914F-4363-ABB8-B21152958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7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25FD3-F2F7-49E1-A73D-AAA774C9976A}" type="datetimeFigureOut">
              <a:rPr lang="ru-RU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A3037D-7DE4-44B6-8C77-F459DB01E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7" descr="W:\PR-служба\B работе презентации\Упаковано\Photobook_03.2014\Links\шапка.t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6" y="322263"/>
            <a:ext cx="2344737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2" y="4164017"/>
            <a:ext cx="3200400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5" y="6005517"/>
            <a:ext cx="2236787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5"/>
          <p:cNvSpPr txBox="1">
            <a:spLocks/>
          </p:cNvSpPr>
          <p:nvPr/>
        </p:nvSpPr>
        <p:spPr>
          <a:xfrm>
            <a:off x="6899276" y="6383342"/>
            <a:ext cx="2311400" cy="36512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 baseline="300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 baseline="300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1C034FA4-514C-4B2B-BD53-8BB8DCD32578}" type="slidenum">
              <a:rPr lang="ru-RU" smtClean="0"/>
              <a:pPr algn="r"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00" r:id="rId1"/>
    <p:sldLayoutId id="2147494481" r:id="rId2"/>
    <p:sldLayoutId id="2147494482" r:id="rId3"/>
    <p:sldLayoutId id="2147494483" r:id="rId4"/>
    <p:sldLayoutId id="2147494484" r:id="rId5"/>
    <p:sldLayoutId id="2147494485" r:id="rId6"/>
    <p:sldLayoutId id="2147494486" r:id="rId7"/>
    <p:sldLayoutId id="2147494487" r:id="rId8"/>
    <p:sldLayoutId id="2147494488" r:id="rId9"/>
    <p:sldLayoutId id="2147494489" r:id="rId10"/>
    <p:sldLayoutId id="2147494490" r:id="rId11"/>
    <p:sldLayoutId id="2147494501" r:id="rId12"/>
    <p:sldLayoutId id="2147494502" r:id="rId13"/>
    <p:sldLayoutId id="2147494505" r:id="rId14"/>
    <p:sldLayoutId id="214749450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D25FD3-F2F7-49E1-A73D-AAA774C9976A}" type="datetimeFigureOut">
              <a:rPr lang="ru-RU" smtClean="0"/>
              <a:pPr>
                <a:defRPr/>
              </a:pPr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5" y="635635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A3037D-7DE4-44B6-8C77-F459DB01E9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3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08" r:id="rId1"/>
    <p:sldLayoutId id="2147494509" r:id="rId2"/>
    <p:sldLayoutId id="2147494510" r:id="rId3"/>
    <p:sldLayoutId id="2147494511" r:id="rId4"/>
    <p:sldLayoutId id="2147494512" r:id="rId5"/>
    <p:sldLayoutId id="2147494513" r:id="rId6"/>
    <p:sldLayoutId id="2147494514" r:id="rId7"/>
    <p:sldLayoutId id="2147494515" r:id="rId8"/>
    <p:sldLayoutId id="2147494516" r:id="rId9"/>
    <p:sldLayoutId id="2147494517" r:id="rId10"/>
    <p:sldLayoutId id="2147494518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EC540F8-D793-43AF-8B60-4878DECA469F}" type="datetimeFigureOut">
              <a:rPr lang="ru-RU" baseline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26.09.2019</a:t>
            </a:fld>
            <a:endParaRPr lang="ru-RU" baseline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5" y="635635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aseline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3354DA-0F94-4BE1-9ECB-0CEF7CE6B9B8}" type="slidenum">
              <a:rPr lang="ru-RU" baseline="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aseline="0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42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20" r:id="rId1"/>
    <p:sldLayoutId id="2147494521" r:id="rId2"/>
    <p:sldLayoutId id="2147494522" r:id="rId3"/>
    <p:sldLayoutId id="2147494523" r:id="rId4"/>
    <p:sldLayoutId id="2147494524" r:id="rId5"/>
    <p:sldLayoutId id="2147494525" r:id="rId6"/>
    <p:sldLayoutId id="2147494526" r:id="rId7"/>
    <p:sldLayoutId id="2147494527" r:id="rId8"/>
    <p:sldLayoutId id="2147494528" r:id="rId9"/>
    <p:sldLayoutId id="2147494529" r:id="rId10"/>
    <p:sldLayoutId id="2147494530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97110A-0462-493F-8C9E-95650F7219FA}" type="datetimeFigureOut">
              <a:rPr lang="ru-RU" baseline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26.09.2019</a:t>
            </a:fld>
            <a:endParaRPr lang="ru-RU" baseline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2C51BC-24B3-4C29-BD1E-F15501D9F9D1}" type="slidenum">
              <a:rPr lang="ru-RU" baseline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48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532" r:id="rId1"/>
    <p:sldLayoutId id="2147494533" r:id="rId2"/>
    <p:sldLayoutId id="2147494534" r:id="rId3"/>
    <p:sldLayoutId id="2147494535" r:id="rId4"/>
    <p:sldLayoutId id="2147494536" r:id="rId5"/>
    <p:sldLayoutId id="2147494537" r:id="rId6"/>
    <p:sldLayoutId id="2147494538" r:id="rId7"/>
    <p:sldLayoutId id="2147494539" r:id="rId8"/>
    <p:sldLayoutId id="2147494540" r:id="rId9"/>
    <p:sldLayoutId id="2147494541" r:id="rId10"/>
    <p:sldLayoutId id="2147494542" r:id="rId11"/>
    <p:sldLayoutId id="2147494543" r:id="rId12"/>
    <p:sldLayoutId id="214749454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jpeg"/><Relationship Id="rId21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jpg"/><Relationship Id="rId16" Type="http://schemas.openxmlformats.org/officeDocument/2006/relationships/image" Target="../media/image27.pn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7" y="5686429"/>
            <a:ext cx="2571750" cy="1171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62725" y="4095750"/>
            <a:ext cx="3343275" cy="276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404652" y="2362440"/>
            <a:ext cx="8952527" cy="33239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rIns="1828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542925" algn="r"/>
                <a:tab pos="809625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42925" algn="r"/>
                <a:tab pos="809625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42925" algn="r"/>
                <a:tab pos="809625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42925" algn="r"/>
                <a:tab pos="80962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42925" algn="r"/>
                <a:tab pos="80962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42925" algn="r"/>
                <a:tab pos="80962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42925" algn="r"/>
                <a:tab pos="80962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42925" algn="r"/>
                <a:tab pos="80962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42925" algn="r"/>
                <a:tab pos="80962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6000" b="1" dirty="0"/>
              <a:t>«Цифровая маркировка системы Честный знак + комплекс СТО АПСС = Цивилизованный рынок светотехники»</a:t>
            </a:r>
          </a:p>
          <a:p>
            <a:pPr eaLnBrk="1" hangingPunct="1">
              <a:spcBef>
                <a:spcPct val="50000"/>
              </a:spcBef>
              <a:spcAft>
                <a:spcPts val="600"/>
              </a:spcAft>
              <a:buFontTx/>
              <a:buNone/>
            </a:pPr>
            <a:endParaRPr lang="ru-RU" altLang="ru-RU" sz="6000" b="1" baseline="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07001\Desktop\НПППС\Logotype_APSS_rus_m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85" y="313429"/>
            <a:ext cx="1365094" cy="13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1"/>
          <a:stretch/>
        </p:blipFill>
        <p:spPr>
          <a:xfrm>
            <a:off x="404650" y="5993138"/>
            <a:ext cx="1848358" cy="5104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208587" y="321623"/>
            <a:ext cx="860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baseline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«Семь раз отмерь…»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23422" y="690955"/>
            <a:ext cx="9292589" cy="5978486"/>
            <a:chOff x="523420" y="690955"/>
            <a:chExt cx="9292589" cy="5978486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071" y="1513995"/>
              <a:ext cx="3647938" cy="515544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20" y="690955"/>
              <a:ext cx="4113893" cy="581395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2296" y="1152410"/>
              <a:ext cx="3647938" cy="515544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5177" y="690955"/>
              <a:ext cx="3647938" cy="515544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54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27127" y="218559"/>
            <a:ext cx="860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baseline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Надежность – главное достоинство светодиодного светильника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63629" y="783833"/>
            <a:ext cx="8690960" cy="5689600"/>
            <a:chOff x="663628" y="783833"/>
            <a:chExt cx="8690960" cy="56896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628" y="783833"/>
              <a:ext cx="4025900" cy="568960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688" y="783833"/>
              <a:ext cx="4025900" cy="568960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64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" y="9335"/>
            <a:ext cx="969450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700" b="1" baseline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Унификация систем управления освещением</a:t>
            </a:r>
            <a:r>
              <a:rPr lang="ru-RU" altLang="ru-RU" sz="1700" b="1" baseline="0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1700" b="1" baseline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– залог повышения энергоэффективности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739" y="648720"/>
            <a:ext cx="964108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есть - СП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323.1325800.2017 Территории селитебные. Правила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проектирования наружного освещения (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п.п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7.9.18).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58463-2019 Автоматизированные системы управления освещением автомобильных дорог и тоннелей. Требования к регулированию освещения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ГОСТ Р 58462-2019 Автоматизированные системы управления освещением автомобильных дорог и тоннелей. Общие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</a:t>
            </a:r>
            <a:endParaRPr lang="ru-RU" sz="2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979713" y="1501409"/>
            <a:ext cx="7655558" cy="5192268"/>
            <a:chOff x="979713" y="1501409"/>
            <a:chExt cx="7655558" cy="519226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713" y="1501409"/>
              <a:ext cx="3673993" cy="5192268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278" y="1501409"/>
              <a:ext cx="3673993" cy="5192268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80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42140" y="251926"/>
            <a:ext cx="9460858" cy="6514122"/>
            <a:chOff x="242140" y="251926"/>
            <a:chExt cx="9460858" cy="651412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40" y="251926"/>
              <a:ext cx="4609323" cy="6514122"/>
            </a:xfrm>
            <a:prstGeom prst="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63894" y="2135400"/>
              <a:ext cx="4356033" cy="190475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3675" y="251926"/>
              <a:ext cx="4609323" cy="6514122"/>
            </a:xfrm>
            <a:prstGeom prst="rect">
              <a:avLst/>
            </a:prstGeom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30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" b="5508"/>
          <a:stretch/>
        </p:blipFill>
        <p:spPr bwMode="auto">
          <a:xfrm>
            <a:off x="2439822" y="139958"/>
            <a:ext cx="5199492" cy="65594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65919" y="4372712"/>
            <a:ext cx="4631608" cy="21027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2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9304" y="116524"/>
            <a:ext cx="860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baseline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И снова – «Единообразие – есть правило»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1" y="485860"/>
            <a:ext cx="4449979" cy="628892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49" y="485860"/>
            <a:ext cx="4449978" cy="628892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83823" y="2719758"/>
            <a:ext cx="7100887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18288" rIns="1828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542925" algn="r"/>
                <a:tab pos="809625" algn="r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42925" algn="r"/>
                <a:tab pos="809625" algn="r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42925" algn="r"/>
                <a:tab pos="809625" algn="r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42925" algn="r"/>
                <a:tab pos="80962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42925" algn="r"/>
                <a:tab pos="80962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42925" algn="r"/>
                <a:tab pos="80962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42925" algn="r"/>
                <a:tab pos="80962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42925" algn="r"/>
                <a:tab pos="80962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42925" algn="r"/>
                <a:tab pos="809625" algn="r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600"/>
              </a:spcAft>
              <a:buFontTx/>
              <a:buNone/>
            </a:pPr>
            <a:r>
              <a:rPr lang="ru-RU" altLang="ru-RU" b="1" baseline="0" dirty="0" smtClean="0">
                <a:latin typeface="Tahoma" pitchFamily="34" charset="0"/>
                <a:cs typeface="Tahoma" pitchFamily="34" charset="0"/>
              </a:rPr>
              <a:t>Благодарю за внимание!</a:t>
            </a:r>
            <a:endParaRPr lang="ru-RU" altLang="ru-RU" sz="2000" b="1" baseline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C:\Users\07001\Desktop\НПППС\Logotype_APSS_rus_m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944" y="313428"/>
            <a:ext cx="1460235" cy="142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1"/>
          <a:stretch/>
        </p:blipFill>
        <p:spPr>
          <a:xfrm>
            <a:off x="404650" y="5993138"/>
            <a:ext cx="1848358" cy="5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Рисунок 10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11976" r="6415" b="13002"/>
          <a:stretch/>
        </p:blipFill>
        <p:spPr>
          <a:xfrm>
            <a:off x="206200" y="476580"/>
            <a:ext cx="5109293" cy="28901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07307" y="476580"/>
            <a:ext cx="4735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 indent="-3175" algn="ctr" fontAlgn="auto">
              <a:spcBef>
                <a:spcPts val="0"/>
              </a:spcBef>
              <a:spcAft>
                <a:spcPts val="0"/>
              </a:spcAft>
              <a:buClr>
                <a:srgbClr val="D2DA7A"/>
              </a:buClr>
              <a:buFont typeface="Georgia"/>
              <a:buNone/>
              <a:defRPr/>
            </a:pPr>
            <a:r>
              <a:rPr lang="ru-RU" sz="24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АПСС </a:t>
            </a:r>
          </a:p>
          <a:p>
            <a:pPr marL="3175" indent="-3175" algn="ctr" fontAlgn="auto">
              <a:spcBef>
                <a:spcPts val="0"/>
              </a:spcBef>
              <a:spcAft>
                <a:spcPts val="0"/>
              </a:spcAft>
              <a:buClr>
                <a:srgbClr val="D2DA7A"/>
              </a:buClr>
              <a:buFont typeface="Georgia"/>
              <a:buNone/>
              <a:defRPr/>
            </a:pPr>
            <a:r>
              <a:rPr lang="ru-RU" sz="24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175" indent="-3175" algn="ctr" fontAlgn="auto">
              <a:spcBef>
                <a:spcPts val="0"/>
              </a:spcBef>
              <a:spcAft>
                <a:spcPts val="0"/>
              </a:spcAft>
              <a:buClr>
                <a:srgbClr val="D2DA7A"/>
              </a:buClr>
              <a:buFont typeface="Georgia"/>
              <a:buNone/>
              <a:defRPr/>
            </a:pPr>
            <a:r>
              <a:rPr lang="ru-RU" sz="2400" b="1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АССОЦИАЦИЯ</a:t>
            </a:r>
            <a:endParaRPr lang="ru-RU" sz="2400" b="1" baseline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175" indent="-3175" algn="ctr" fontAlgn="auto">
              <a:spcBef>
                <a:spcPts val="0"/>
              </a:spcBef>
              <a:spcAft>
                <a:spcPts val="0"/>
              </a:spcAft>
              <a:buClr>
                <a:srgbClr val="D2DA7A"/>
              </a:buClr>
              <a:buFont typeface="Georgia"/>
              <a:buNone/>
              <a:defRPr/>
            </a:pPr>
            <a:r>
              <a:rPr lang="ru-RU" sz="2400" b="1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РАВНОПРАВНЫХ</a:t>
            </a:r>
          </a:p>
          <a:p>
            <a:pPr marL="3175" indent="-3175" algn="ctr" fontAlgn="auto">
              <a:spcBef>
                <a:spcPts val="0"/>
              </a:spcBef>
              <a:spcAft>
                <a:spcPts val="0"/>
              </a:spcAft>
              <a:buClr>
                <a:srgbClr val="D2DA7A"/>
              </a:buClr>
              <a:buFont typeface="Georgia"/>
              <a:buNone/>
              <a:defRPr/>
            </a:pPr>
            <a:r>
              <a:rPr lang="ru-RU" sz="2400" b="1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ПРОФЕССИОНАЛОВ</a:t>
            </a:r>
          </a:p>
          <a:p>
            <a:pPr marL="3175" indent="-3175" algn="ctr" fontAlgn="auto">
              <a:spcBef>
                <a:spcPts val="0"/>
              </a:spcBef>
              <a:spcAft>
                <a:spcPts val="0"/>
              </a:spcAft>
              <a:buClr>
                <a:srgbClr val="D2DA7A"/>
              </a:buClr>
              <a:buFont typeface="Georgia"/>
              <a:buNone/>
              <a:defRPr/>
            </a:pPr>
            <a:r>
              <a:rPr lang="ru-RU" sz="2400" b="1" baseline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СВЕТОДИОДНОГО РЫНКА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98612" y="3291049"/>
            <a:ext cx="9744221" cy="3402148"/>
            <a:chOff x="72486" y="3279480"/>
            <a:chExt cx="9744221" cy="3402148"/>
          </a:xfrm>
        </p:grpSpPr>
        <p:pic>
          <p:nvPicPr>
            <p:cNvPr id="28" name="Picture 2" descr="C:\Users\Администратор\YandexDisk\Ассоциация светодиодов-2014-12-26 02-10-25 (1)\Члены НП ПСС\Ферекс\Fereks_new_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803" y="5314412"/>
              <a:ext cx="1729063" cy="700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3" descr="C:\Users\Администратор\YandexDisk\Ассоциация светодиодов-2014-12-26 02-10-25 (1)\Члены НП ПСС\ЛЕДЕЛ\LEDEL_logo-01m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06" y="5020604"/>
              <a:ext cx="1496434" cy="669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Группа 7"/>
            <p:cNvGrpSpPr/>
            <p:nvPr/>
          </p:nvGrpSpPr>
          <p:grpSpPr>
            <a:xfrm>
              <a:off x="72486" y="3279480"/>
              <a:ext cx="9744221" cy="3402148"/>
              <a:chOff x="72486" y="3279480"/>
              <a:chExt cx="9744221" cy="3402148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72486" y="3279480"/>
                <a:ext cx="9650904" cy="3402148"/>
                <a:chOff x="456629" y="3250215"/>
                <a:chExt cx="8908526" cy="3402148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>
                  <a:off x="456629" y="3250215"/>
                  <a:ext cx="8908526" cy="3402148"/>
                  <a:chOff x="456629" y="3250215"/>
                  <a:chExt cx="8908526" cy="3402148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6629" y="5705026"/>
                    <a:ext cx="873715" cy="9195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7" name="Группа 6"/>
                  <p:cNvGrpSpPr/>
                  <p:nvPr/>
                </p:nvGrpSpPr>
                <p:grpSpPr>
                  <a:xfrm>
                    <a:off x="546340" y="3250215"/>
                    <a:ext cx="8818815" cy="3402148"/>
                    <a:chOff x="472875" y="466953"/>
                    <a:chExt cx="8818815" cy="3402148"/>
                  </a:xfrm>
                </p:grpSpPr>
                <p:pic>
                  <p:nvPicPr>
                    <p:cNvPr id="11" name="Picture 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998289" y="482084"/>
                      <a:ext cx="1801438" cy="5461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72875" y="583468"/>
                      <a:ext cx="2060424" cy="72334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72875" y="1431702"/>
                      <a:ext cx="2862231" cy="6718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4" name="Picture 11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77477" y="466953"/>
                      <a:ext cx="1790700" cy="4953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6" name="Picture 1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38144" y="1274607"/>
                      <a:ext cx="2219905" cy="4089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8" name="Picture 1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632626" y="1790373"/>
                      <a:ext cx="2471101" cy="34931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9" name="Picture 1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494270" y="3364276"/>
                      <a:ext cx="1638300" cy="5048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3" name="Picture 1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335151" y="1136396"/>
                      <a:ext cx="1956539" cy="57603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837815" y="696066"/>
                      <a:ext cx="1927680" cy="4819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pic>
              <p:nvPicPr>
                <p:cNvPr id="5" name="Picture 2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19262" y="3919658"/>
                  <a:ext cx="1252492" cy="5471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0000"/>
                <a:stretch/>
              </p:blipFill>
              <p:spPr bwMode="auto">
                <a:xfrm>
                  <a:off x="2507429" y="4881120"/>
                  <a:ext cx="3024085" cy="3979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5120" y="6097071"/>
                  <a:ext cx="1979595" cy="354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3647" y="5508590"/>
                <a:ext cx="2628805" cy="4620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18" name="Picture 2" descr="Картинки по запросу нииис лодыгина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3735" y="4926323"/>
                <a:ext cx="1432695" cy="1526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" name="Picture 4" descr="Картинки по запросу интилед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4088" y="5925642"/>
                <a:ext cx="1399045" cy="7043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2" name="Picture 6" descr="Картинки по запросу светильники фарос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64153" y="4906311"/>
                <a:ext cx="1252554" cy="8976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227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918" y="808209"/>
            <a:ext cx="9302621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АПСС является единственной в России профессиональной ассоциацией в светодиодной </a:t>
            </a:r>
            <a:r>
              <a:rPr lang="ru-RU" sz="2000" b="1" dirty="0" smtClean="0">
                <a:latin typeface="+mn-lt"/>
              </a:rPr>
              <a:t>отрасли</a:t>
            </a:r>
          </a:p>
          <a:p>
            <a:endParaRPr lang="ru-RU" sz="2000" dirty="0">
              <a:latin typeface="+mn-lt"/>
            </a:endParaRPr>
          </a:p>
          <a:p>
            <a:r>
              <a:rPr lang="ru-RU" sz="1600" b="1" dirty="0">
                <a:latin typeface="+mn-lt"/>
              </a:rPr>
              <a:t>Объединение ресурсов для глобальных задач</a:t>
            </a:r>
          </a:p>
          <a:p>
            <a:r>
              <a:rPr lang="ru-RU" sz="1600" dirty="0">
                <a:latin typeface="+mn-lt"/>
              </a:rPr>
              <a:t>Лоббирование интересов российских производителей светодиодов и светодиодных систем на всех уровнях власти и в различных отраслях народного хозяйства.</a:t>
            </a:r>
          </a:p>
          <a:p>
            <a:r>
              <a:rPr lang="ru-RU" sz="1600" dirty="0">
                <a:latin typeface="+mn-lt"/>
              </a:rPr>
              <a:t>Представительство отрасли в межотраслевых организациях, корпорациях, институтах развития.</a:t>
            </a:r>
          </a:p>
          <a:p>
            <a:r>
              <a:rPr lang="ru-RU" sz="1600" dirty="0">
                <a:latin typeface="+mn-lt"/>
              </a:rPr>
              <a:t>Представительство интересов отрасли в </a:t>
            </a:r>
            <a:r>
              <a:rPr lang="ru-RU" sz="1600" dirty="0" err="1">
                <a:latin typeface="+mn-lt"/>
              </a:rPr>
              <a:t>медийно</a:t>
            </a:r>
            <a:r>
              <a:rPr lang="ru-RU" sz="1600" dirty="0">
                <a:latin typeface="+mn-lt"/>
              </a:rPr>
              <a:t> – информационном пространстве, в зарубежных организациях и конференциях</a:t>
            </a:r>
            <a:r>
              <a:rPr lang="ru-RU" sz="1600" dirty="0" smtClean="0">
                <a:latin typeface="+mn-lt"/>
              </a:rPr>
              <a:t>.</a:t>
            </a:r>
          </a:p>
          <a:p>
            <a:endParaRPr lang="ru-RU" sz="1600" dirty="0">
              <a:latin typeface="+mn-lt"/>
            </a:endParaRPr>
          </a:p>
          <a:p>
            <a:r>
              <a:rPr lang="ru-RU" sz="1600" b="1" dirty="0">
                <a:latin typeface="+mn-lt"/>
              </a:rPr>
              <a:t>Снижение затрат на доступ к информации о рынке и новых технологиях:</a:t>
            </a:r>
          </a:p>
          <a:p>
            <a:r>
              <a:rPr lang="ru-RU" sz="1600" dirty="0">
                <a:latin typeface="+mn-lt"/>
              </a:rPr>
              <a:t>Развитие информационных ресурсов отрасли, дискуссионных площадок, отраслевых конференций.</a:t>
            </a:r>
          </a:p>
          <a:p>
            <a:r>
              <a:rPr lang="ru-RU" sz="1600" dirty="0">
                <a:latin typeface="+mn-lt"/>
              </a:rPr>
              <a:t>Развитие горизонтальных связей, кооперации.</a:t>
            </a:r>
          </a:p>
          <a:p>
            <a:r>
              <a:rPr lang="ru-RU" sz="1600" dirty="0">
                <a:latin typeface="+mn-lt"/>
              </a:rPr>
              <a:t>Взаимодействие с научными организациями.</a:t>
            </a:r>
          </a:p>
          <a:p>
            <a:r>
              <a:rPr lang="ru-RU" sz="1600" dirty="0">
                <a:latin typeface="+mn-lt"/>
              </a:rPr>
              <a:t>Участие в национальных и международных отраслевых и межотраслевых выставках и конференциях.</a:t>
            </a:r>
          </a:p>
          <a:p>
            <a:endParaRPr lang="ru-RU" sz="1600" dirty="0">
              <a:latin typeface="+mn-lt"/>
            </a:endParaRPr>
          </a:p>
          <a:p>
            <a:r>
              <a:rPr lang="ru-RU" sz="1600" b="1" dirty="0">
                <a:latin typeface="+mn-lt"/>
              </a:rPr>
              <a:t>Повышение эффективности маркетинга:</a:t>
            </a:r>
          </a:p>
          <a:p>
            <a:r>
              <a:rPr lang="ru-RU" sz="1600" dirty="0">
                <a:latin typeface="+mn-lt"/>
              </a:rPr>
              <a:t>Скидки на участие членов Ассоциации в мероприятиях, поддерживаемых АПСС (выставки, пресса и т.п.).</a:t>
            </a:r>
          </a:p>
          <a:p>
            <a:r>
              <a:rPr lang="ru-RU" sz="1600" dirty="0">
                <a:latin typeface="+mn-lt"/>
              </a:rPr>
              <a:t>Льготное размещение рекламных материалов в медиа, сотрудничающих с АПСС.</a:t>
            </a:r>
          </a:p>
          <a:p>
            <a:r>
              <a:rPr lang="ru-RU" sz="1600" dirty="0">
                <a:latin typeface="+mn-lt"/>
              </a:rPr>
              <a:t>Льготное участие членов АПСС в национальных и международных отраслевых и межотраслевых выставках и конференциях. Объединенные стенды и PR на выставках</a:t>
            </a:r>
            <a:r>
              <a:rPr lang="ru-RU" sz="1600" dirty="0" smtClean="0">
                <a:latin typeface="+mn-lt"/>
              </a:rPr>
              <a:t>.</a:t>
            </a:r>
          </a:p>
          <a:p>
            <a:endParaRPr lang="ru-RU" sz="1600" dirty="0">
              <a:latin typeface="+mn-lt"/>
            </a:endParaRPr>
          </a:p>
          <a:p>
            <a:r>
              <a:rPr lang="ru-RU" sz="1600" b="1" dirty="0">
                <a:latin typeface="+mn-lt"/>
              </a:rPr>
              <a:t>Аккумулирование ресурсов для выполнения целевых программ:</a:t>
            </a:r>
          </a:p>
          <a:p>
            <a:r>
              <a:rPr lang="ru-RU" sz="1600" b="1" dirty="0" smtClean="0">
                <a:latin typeface="+mn-lt"/>
              </a:rPr>
              <a:t>Создание </a:t>
            </a:r>
            <a:r>
              <a:rPr lang="ru-RU" sz="1600" b="1" dirty="0">
                <a:latin typeface="+mn-lt"/>
              </a:rPr>
              <a:t>системы добровольной сертификации светодиодной продукции.</a:t>
            </a:r>
          </a:p>
          <a:p>
            <a:r>
              <a:rPr lang="ru-RU" sz="1600" b="1" dirty="0">
                <a:latin typeface="+mn-lt"/>
              </a:rPr>
              <a:t>Стандартизация национальная и отраслевая</a:t>
            </a:r>
            <a:r>
              <a:rPr lang="ru-RU" sz="1600" dirty="0">
                <a:latin typeface="+mn-lt"/>
              </a:rPr>
              <a:t>.</a:t>
            </a:r>
          </a:p>
          <a:p>
            <a:r>
              <a:rPr lang="ru-RU" sz="1600" dirty="0">
                <a:latin typeface="+mn-lt"/>
              </a:rPr>
              <a:t>Юридическая и патентная помощь.</a:t>
            </a:r>
          </a:p>
          <a:p>
            <a:r>
              <a:rPr lang="ru-RU" sz="1600" dirty="0">
                <a:latin typeface="+mn-lt"/>
              </a:rPr>
              <a:t>Консалтинг и инжиниринг.</a:t>
            </a:r>
          </a:p>
          <a:p>
            <a:r>
              <a:rPr lang="ru-RU" sz="1600" dirty="0">
                <a:latin typeface="+mn-lt"/>
              </a:rPr>
              <a:t>Организация подготовки кадров, повышения квалификации, целевого обучения</a:t>
            </a:r>
            <a:r>
              <a:rPr lang="ru-RU" sz="1600" dirty="0" smtClean="0">
                <a:latin typeface="+mn-lt"/>
              </a:rPr>
              <a:t>.</a:t>
            </a:r>
          </a:p>
          <a:p>
            <a:endParaRPr lang="ru-RU" sz="1600" dirty="0">
              <a:latin typeface="+mn-lt"/>
            </a:endParaRPr>
          </a:p>
          <a:p>
            <a:r>
              <a:rPr lang="ru-RU" sz="1600" b="1" dirty="0">
                <a:latin typeface="+mn-lt"/>
              </a:rPr>
              <a:t>Дополнительные преимущества:</a:t>
            </a:r>
          </a:p>
          <a:p>
            <a:r>
              <a:rPr lang="ru-RU" sz="1600" dirty="0">
                <a:latin typeface="+mn-lt"/>
              </a:rPr>
              <a:t>Пропаганда продукции отрасли, просвещение всех групп потребителей.</a:t>
            </a:r>
          </a:p>
          <a:p>
            <a:r>
              <a:rPr lang="ru-RU" sz="1600" dirty="0">
                <a:latin typeface="+mn-lt"/>
              </a:rPr>
              <a:t>Повышение статуса компании – члена АПСС.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127127" y="218559"/>
            <a:ext cx="860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baseline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АПСС</a:t>
            </a:r>
          </a:p>
        </p:txBody>
      </p:sp>
    </p:spTree>
    <p:extLst>
      <p:ext uri="{BB962C8B-B14F-4D97-AF65-F5344CB8AC3E}">
        <p14:creationId xmlns:p14="http://schemas.microsoft.com/office/powerpoint/2010/main" val="8957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741" t="25212" r="37946" b="43636"/>
          <a:stretch/>
        </p:blipFill>
        <p:spPr>
          <a:xfrm>
            <a:off x="2065086" y="859073"/>
            <a:ext cx="6315776" cy="2429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6965" y="4191091"/>
            <a:ext cx="2225674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Маркировка уже введена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405" y="4191091"/>
            <a:ext cx="197958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Маркировка готовится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99658" y="3374167"/>
            <a:ext cx="2075756" cy="2308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99658" y="3374167"/>
            <a:ext cx="486644" cy="79384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575418" y="1736627"/>
            <a:ext cx="2573" cy="166062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76537" y="3374167"/>
            <a:ext cx="2625036" cy="2308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6" idx="0"/>
          </p:cNvCxnSpPr>
          <p:nvPr/>
        </p:nvCxnSpPr>
        <p:spPr>
          <a:xfrm>
            <a:off x="7301574" y="3397248"/>
            <a:ext cx="12622" cy="79384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8347" y="4707774"/>
            <a:ext cx="9126465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На данный момент отсутствуют проекты по маркировке продукции электронной промышленности, производимой в РФ из зарубежных комплектующих.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344" y="5478537"/>
            <a:ext cx="8823056" cy="542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По сообщениям Центра развития перспективных технологий  (ЦРПТ) – повсеместное введение маркировки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Состоится/завершится к 2024 году.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27127" y="218559"/>
            <a:ext cx="860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baseline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Честный знак – что это?</a:t>
            </a:r>
          </a:p>
        </p:txBody>
      </p:sp>
    </p:spTree>
    <p:extLst>
      <p:ext uri="{BB962C8B-B14F-4D97-AF65-F5344CB8AC3E}">
        <p14:creationId xmlns:p14="http://schemas.microsoft.com/office/powerpoint/2010/main" val="8304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567"/>
            <a:ext cx="9906000" cy="2006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9340" y="837119"/>
            <a:ext cx="1616596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Этапы подготовки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7131" y="3336130"/>
            <a:ext cx="6470361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В процессе работы определяются и документируются все аспекты маркировки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3276" y="4298590"/>
            <a:ext cx="5648108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aseline="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Трехстороннее соглашение </a:t>
            </a:r>
            <a:r>
              <a:rPr lang="ru-RU" sz="1463" baseline="0" dirty="0" err="1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Минпром+ЦРПТ+АПСС</a:t>
            </a:r>
            <a:r>
              <a:rPr lang="ru-RU" sz="1463" baseline="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 о создании рабочей группы (11.09.19)</a:t>
            </a:r>
            <a:endParaRPr lang="ru-RU" sz="1463" baseline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" name="Соединительная линия уступом 8"/>
          <p:cNvCxnSpPr>
            <a:stCxn id="7" idx="1"/>
          </p:cNvCxnSpPr>
          <p:nvPr/>
        </p:nvCxnSpPr>
        <p:spPr>
          <a:xfrm rot="10800000">
            <a:off x="1224190" y="3089694"/>
            <a:ext cx="1089089" cy="148019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127127" y="218559"/>
            <a:ext cx="860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baseline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Этапы большого пути</a:t>
            </a:r>
          </a:p>
        </p:txBody>
      </p:sp>
    </p:spTree>
    <p:extLst>
      <p:ext uri="{BB962C8B-B14F-4D97-AF65-F5344CB8AC3E}">
        <p14:creationId xmlns:p14="http://schemas.microsoft.com/office/powerpoint/2010/main" val="27013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69" y="875480"/>
            <a:ext cx="8239992" cy="3115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3359" y="642942"/>
            <a:ext cx="1790875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Состав информации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2705" y="2711378"/>
            <a:ext cx="2372374" cy="5234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63" baseline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2786" y="2711379"/>
            <a:ext cx="2406145" cy="10553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63" baseline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1306" y="2711379"/>
            <a:ext cx="2448358" cy="8864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63" baseline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2030" y="4241813"/>
            <a:ext cx="9185563" cy="12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Состав информации, который предоставляется по коду может быть различным и определяется на этапе разработки проекта.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1463" baseline="0" dirty="0" smtClean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aseline="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На </a:t>
            </a: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этапе разработки должны быть учтены вопросы </a:t>
            </a:r>
            <a:r>
              <a:rPr lang="ru-RU" sz="1463" baseline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ребрендинга</a:t>
            </a: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, а так же все технические моменты, включая расположение маркировки.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127127" y="218559"/>
            <a:ext cx="860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baseline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Что внутри?</a:t>
            </a:r>
          </a:p>
        </p:txBody>
      </p:sp>
    </p:spTree>
    <p:extLst>
      <p:ext uri="{BB962C8B-B14F-4D97-AF65-F5344CB8AC3E}">
        <p14:creationId xmlns:p14="http://schemas.microsoft.com/office/powerpoint/2010/main" val="14716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8866" y="573808"/>
            <a:ext cx="3189399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Предложения по составу маркировки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804" y="1446676"/>
            <a:ext cx="3922518" cy="3018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Страна происхождения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Производитель/импортер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Сертификаты/декларация обязательной сертификации по 004 и 020 и иные (012 и </a:t>
            </a:r>
            <a:r>
              <a:rPr lang="ru-RU" sz="1463" baseline="0" dirty="0" smtClean="0">
                <a:solidFill>
                  <a:prstClr val="black"/>
                </a:solidFill>
                <a:latin typeface="Calibri" panose="020F0502020204030204"/>
                <a:cs typeface="+mn-cs"/>
              </a:rPr>
              <a:t>037 </a:t>
            </a: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+ ТР ТС Об </a:t>
            </a:r>
            <a:r>
              <a:rPr lang="ru-RU" sz="1463" baseline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Эфф</a:t>
            </a: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)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Сертификат добровольной сертификации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Номер записи в едином реестре  отечественной радиоэлектронной продукции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Коды ОКПД2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ТН ВЭД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ТУ (обозначение)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463" baseline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805" y="1146596"/>
            <a:ext cx="2441053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«Административный» блок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804" y="4147418"/>
            <a:ext cx="1807418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Блок «надежность»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446" y="4447500"/>
            <a:ext cx="4443524" cy="1443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Дата изготовления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Дата продажи/отгрузки потребителю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Гарантийный срок эксплуатации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Гарантийный срок хранения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Ресурс изделия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63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Спад светового потока за ¼ ресурса (световой код)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5643" y="1041308"/>
            <a:ext cx="1847942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463" b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«Технический» блок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9576" y="1294585"/>
            <a:ext cx="5076424" cy="499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Назначение???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Номинальный световой поток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Номинальная КЦТ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Номинальная мощность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Индекс цветопередачи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Коэффициент пульсации светового потока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Коэффициент мощности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Амплитуда пускового тока (длительность пускового тока)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Тип КСС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Климатическое исполнение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Код </a:t>
            </a:r>
            <a:r>
              <a:rPr lang="en-US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IP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Группа по фотобиологической безопасности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Класс защиты от поражения эл. током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При наличии - Возможность применения в пожароопасных зонах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При наличии - Маркировка </a:t>
            </a:r>
            <a:r>
              <a:rPr lang="ru-RU" sz="1138" baseline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взрывозащиты</a:t>
            </a:r>
            <a:endParaRPr lang="ru-RU" sz="1138" baseline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При наличии - Класс </a:t>
            </a:r>
            <a:r>
              <a:rPr lang="ru-RU" sz="1138" baseline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химостойкости</a:t>
            </a:r>
            <a:endParaRPr lang="ru-RU" sz="1138" baseline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Вес???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Габариты???</a:t>
            </a:r>
            <a:endParaRPr lang="en-US" sz="1138" baseline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Тип программной системы для совместимости </a:t>
            </a:r>
            <a:r>
              <a:rPr lang="en-US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(</a:t>
            </a: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инфа – с кем совместим)</a:t>
            </a:r>
            <a:endParaRPr lang="en-US" sz="1138" b="1" i="1" baseline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Тип протокола связи (</a:t>
            </a:r>
            <a:r>
              <a:rPr lang="en-US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PLC, </a:t>
            </a:r>
            <a:r>
              <a:rPr lang="en-US" sz="1138" b="1" i="1" baseline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LoRa</a:t>
            </a:r>
            <a:r>
              <a:rPr lang="en-US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, BLE, etc.</a:t>
            </a: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) с сервером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Частотный диапазон (м/б объединить с протоколом если есть </a:t>
            </a:r>
            <a:r>
              <a:rPr lang="ru-RU" sz="1138" b="1" i="1" baseline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техн</a:t>
            </a: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. </a:t>
            </a:r>
            <a:r>
              <a:rPr lang="ru-RU" sz="1138" b="1" i="1" baseline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возм</a:t>
            </a: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.)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Тип управления драйвером (0-10, </a:t>
            </a:r>
            <a:r>
              <a:rPr lang="en-US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DALI etc.</a:t>
            </a: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) – для исполнения </a:t>
            </a:r>
            <a:r>
              <a:rPr lang="en-US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SR</a:t>
            </a:r>
            <a:endParaRPr lang="ru-RU" sz="1138" b="1" i="1" baseline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MAC </a:t>
            </a: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адрес </a:t>
            </a:r>
            <a:r>
              <a:rPr lang="en-US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(UID)</a:t>
            </a: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/ </a:t>
            </a:r>
            <a:r>
              <a:rPr lang="en-US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Serial Number</a:t>
            </a:r>
            <a:endParaRPr lang="ru-RU" sz="1138" b="1" i="1" baseline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Static IP/DHCP (</a:t>
            </a: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опционально, относится к контроллеру</a:t>
            </a:r>
            <a:r>
              <a:rPr lang="en-US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)</a:t>
            </a: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IMEI (</a:t>
            </a: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только для сотовой связи</a:t>
            </a:r>
            <a:r>
              <a:rPr lang="en-US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)</a:t>
            </a:r>
            <a:endParaRPr lang="ru-RU" sz="1138" b="1" i="1" baseline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232172" indent="-23217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38" b="1" i="1" baseline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Версия микропрограммного обеспечения (совместимость)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135673" y="129452"/>
            <a:ext cx="860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baseline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Два источника и две составные части</a:t>
            </a:r>
          </a:p>
        </p:txBody>
      </p:sp>
    </p:spTree>
    <p:extLst>
      <p:ext uri="{BB962C8B-B14F-4D97-AF65-F5344CB8AC3E}">
        <p14:creationId xmlns:p14="http://schemas.microsoft.com/office/powerpoint/2010/main" val="23535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831851" y="141648"/>
            <a:ext cx="860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baseline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Закон един для всех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97159" y="597686"/>
            <a:ext cx="8842115" cy="5924657"/>
            <a:chOff x="597159" y="597684"/>
            <a:chExt cx="8842115" cy="592465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59" y="597684"/>
              <a:ext cx="4192224" cy="5924657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050" y="597684"/>
              <a:ext cx="4192224" cy="5924657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19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69304" y="116524"/>
            <a:ext cx="86074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Monotype Sorts" pitchFamily="2" charset="2"/>
              <a:buChar char="n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800" b="1" baseline="0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«Единообразие – есть правило»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546264" y="579160"/>
            <a:ext cx="9030463" cy="6071770"/>
            <a:chOff x="546264" y="579160"/>
            <a:chExt cx="9030463" cy="60717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64" y="579160"/>
              <a:ext cx="4296319" cy="6071769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408" y="579161"/>
              <a:ext cx="4296319" cy="6071769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45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31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55852</TotalTime>
  <Words>676</Words>
  <Application>Microsoft Office PowerPoint</Application>
  <PresentationFormat>Лист A4 (210x297 мм)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Специальное оформление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Merrill Lynch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[Investor Presentation]</dc:title>
  <dc:creator>Федосеева Александра Михайловна</dc:creator>
  <cp:lastModifiedBy>admin</cp:lastModifiedBy>
  <cp:revision>2172</cp:revision>
  <cp:lastPrinted>2017-03-09T14:55:47Z</cp:lastPrinted>
  <dcterms:created xsi:type="dcterms:W3CDTF">2005-08-30T14:09:21Z</dcterms:created>
  <dcterms:modified xsi:type="dcterms:W3CDTF">2019-09-26T08:41:12Z</dcterms:modified>
</cp:coreProperties>
</file>