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1" r:id="rId2"/>
    <p:sldId id="1182" r:id="rId3"/>
    <p:sldId id="1208" r:id="rId4"/>
    <p:sldId id="1184" r:id="rId5"/>
    <p:sldId id="1185" r:id="rId6"/>
    <p:sldId id="1186" r:id="rId7"/>
    <p:sldId id="1187" r:id="rId8"/>
    <p:sldId id="1188" r:id="rId9"/>
    <p:sldId id="1189" r:id="rId10"/>
    <p:sldId id="1190" r:id="rId11"/>
    <p:sldId id="1209" r:id="rId12"/>
    <p:sldId id="1191" r:id="rId13"/>
    <p:sldId id="1192" r:id="rId14"/>
    <p:sldId id="1193" r:id="rId15"/>
    <p:sldId id="1194" r:id="rId16"/>
    <p:sldId id="1212" r:id="rId17"/>
    <p:sldId id="1210" r:id="rId18"/>
    <p:sldId id="1195" r:id="rId19"/>
    <p:sldId id="1196" r:id="rId20"/>
    <p:sldId id="1197" r:id="rId21"/>
    <p:sldId id="1198" r:id="rId22"/>
    <p:sldId id="1207" r:id="rId23"/>
    <p:sldId id="1213" r:id="rId24"/>
    <p:sldId id="1211" r:id="rId25"/>
    <p:sldId id="912" r:id="rId26"/>
    <p:sldId id="914" r:id="rId27"/>
    <p:sldId id="1214" r:id="rId28"/>
    <p:sldId id="915" r:id="rId29"/>
    <p:sldId id="916" r:id="rId30"/>
    <p:sldId id="917" r:id="rId31"/>
    <p:sldId id="919" r:id="rId32"/>
    <p:sldId id="844" r:id="rId33"/>
  </p:sldIdLst>
  <p:sldSz cx="10693400" cy="756126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96888" indent="-39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95363" indent="-80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92250" indent="-1206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90725" indent="-161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9900"/>
    <a:srgbClr val="1C6188"/>
  </p:clrMru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2150" autoAdjust="0"/>
  </p:normalViewPr>
  <p:slideViewPr>
    <p:cSldViewPr>
      <p:cViewPr>
        <p:scale>
          <a:sx n="70" d="100"/>
          <a:sy n="70" d="100"/>
        </p:scale>
        <p:origin x="-2406" y="-54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3C42E2-3058-40EA-9FCF-B6C3B76AAA52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EB9C08-8D2B-43E8-84A1-5CF051634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68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3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22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7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B00D1-C654-4FD3-B040-AC0A1D167213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D95C-DC10-4567-8F19-658BBEFF2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20975-1B9D-48BC-B16E-332561CC7CFE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9FAC-BABF-45E4-ACA3-D3DE0ADD9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3"/>
            <a:ext cx="2606517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6" y="302803"/>
            <a:ext cx="7641326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5D91B-BD35-4A36-B89F-17985B5E2E78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B3F68-BD0C-4337-B151-4BF23F307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0D78-CFA3-4D25-A443-DD88E52E526B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A78A6-9413-4AB9-8177-71F2DDEDA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494C-4BAB-4D0D-A116-36FD2BF45012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0DB16-BFF3-47EF-94BA-8616DEAAB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9226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81370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B305-51FC-4192-A900-46491391AADC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67E7-FA45-48D5-9078-3F54E3CA1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E7BA-2E90-4FDF-B6D7-A7D95CF84B96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CE931-048D-4C78-8611-B37BC6D0C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EB5B-3DF1-468C-8831-F04A96C63BB7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F759-3849-4661-8F8A-A973482E7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32974-D6E8-4321-BD67-64718668980F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EA3D1-DE8B-4A38-99B6-D8EE15717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BE97-884D-4689-AA3F-A47F9C249165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81E6-3A7A-4589-A0CD-3A74FF806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52EA4-7520-4FCE-A1C2-7CD318100B5C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A4A0-951D-46CB-BD8A-44674393C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7F0E7A-355A-4444-9110-98E8DBB4EBBE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1DCA95-D507-4A9A-8647-64E8AC9C8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3111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488" indent="-2476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963" indent="-2476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lighting.cree.com/applications/education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www.energysgroup.com/our-case-studies/?term=4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ghting.philips.com/main/systems/system-areas/education" TargetMode="External"/><Relationship Id="rId5" Type="http://schemas.openxmlformats.org/officeDocument/2006/relationships/hyperlink" Target="https://www.trilux.com/uk/applications/references/reference-filter/Education/0/0/" TargetMode="External"/><Relationship Id="rId4" Type="http://schemas.openxmlformats.org/officeDocument/2006/relationships/hyperlink" Target="https://www.illuxtron.com/projects/led-panels-for-a-gorinchem-school/" TargetMode="External"/><Relationship Id="rId9" Type="http://schemas.openxmlformats.org/officeDocument/2006/relationships/hyperlink" Target="https://www.buildings.com/article-details/articleid/13463/title/school-light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1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47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156700" y="446088"/>
            <a:ext cx="1243013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0413" y="596519"/>
            <a:ext cx="6530504" cy="1023872"/>
          </a:xfrm>
          <a:prstGeom prst="rect">
            <a:avLst/>
          </a:prstGeom>
          <a:noFill/>
        </p:spPr>
        <p:txBody>
          <a:bodyPr wrap="square" lIns="99569" tIns="49785" rIns="99569" bIns="49785">
            <a:spAutoFit/>
          </a:bodyPr>
          <a:lstStyle/>
          <a:p>
            <a:pPr>
              <a:defRPr/>
            </a:pP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Модернизация освещения общеобразовательных учреждений</a:t>
            </a: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25985" name="Picture 1"/>
          <p:cNvPicPr>
            <a:picLocks noChangeAspect="1" noChangeArrowheads="1"/>
          </p:cNvPicPr>
          <p:nvPr/>
        </p:nvPicPr>
        <p:blipFill>
          <a:blip r:embed="rId3" cstate="email"/>
          <a:srcRect t="5298" b="4639"/>
          <a:stretch>
            <a:fillRect/>
          </a:stretch>
        </p:blipFill>
        <p:spPr bwMode="auto">
          <a:xfrm>
            <a:off x="0" y="1980431"/>
            <a:ext cx="10693400" cy="558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Зачем менять светильники?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260" y="133235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Безопасность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132" y="1044327"/>
            <a:ext cx="1080120" cy="108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7</a:t>
            </a:r>
            <a:endParaRPr lang="ru-RU" sz="5400" dirty="0"/>
          </a:p>
        </p:txBody>
      </p:sp>
      <p:pic>
        <p:nvPicPr>
          <p:cNvPr id="501762" name="Picture 2" descr="http://cinema.rin.ru/pics/gallery/46/24846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4572" y="1980431"/>
            <a:ext cx="6052617" cy="4464496"/>
          </a:xfrm>
          <a:prstGeom prst="rect">
            <a:avLst/>
          </a:prstGeom>
          <a:noFill/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06140" y="3636615"/>
            <a:ext cx="3744416" cy="7937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9525" tIns="49765" rIns="99525" bIns="49765" anchor="ctr"/>
          <a:lstStyle/>
          <a:p>
            <a:pPr algn="ctr" defTabSz="993775"/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</a:rPr>
              <a:t>Не бьются</a:t>
            </a:r>
            <a:endParaRPr lang="ru-RU" sz="2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Риски замены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260" y="1188343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rgbClr val="C00000"/>
                </a:solidFill>
              </a:rPr>
              <a:t>Опасность синего цвета</a:t>
            </a:r>
          </a:p>
          <a:p>
            <a:pPr marL="177800" indent="-1778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</a:rPr>
              <a:t>Вредно для зрения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132" y="900311"/>
            <a:ext cx="1080120" cy="10801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86260" y="2556495"/>
            <a:ext cx="80648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rgbClr val="C00000"/>
                </a:solidFill>
              </a:rPr>
              <a:t>Высокая габаритная яркость</a:t>
            </a:r>
          </a:p>
          <a:p>
            <a:pPr marL="177800" indent="-1778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</a:rPr>
              <a:t>Слепят</a:t>
            </a:r>
          </a:p>
          <a:p>
            <a:pPr marL="177800" indent="-177800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34132" y="2268463"/>
            <a:ext cx="1080120" cy="10801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86260" y="391720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Высокая неравномерность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</a:rPr>
              <a:t>Отвлекают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34132" y="3629174"/>
            <a:ext cx="1080120" cy="10801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1386260" y="528535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rgbClr val="C00000"/>
                </a:solidFill>
              </a:rPr>
              <a:t>Риски новой технологии, надежность</a:t>
            </a:r>
          </a:p>
          <a:p>
            <a:pPr marL="177800" indent="-1778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</a:rPr>
              <a:t>Выходят из строя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34132" y="4997326"/>
            <a:ext cx="1080120" cy="10801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86260" y="665351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rgbClr val="C00000"/>
                </a:solidFill>
              </a:rPr>
              <a:t>Высокая стоимость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34132" y="6365478"/>
            <a:ext cx="1080120" cy="10801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Риски замены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260" y="133235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rgbClr val="C00000"/>
                </a:solidFill>
              </a:rPr>
              <a:t>Опасность синего цвета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132" y="1044327"/>
            <a:ext cx="1080120" cy="10801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495480" y="6280894"/>
            <a:ext cx="28003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25" tIns="49765" rIns="99525" bIns="49765">
            <a:spAutoFit/>
          </a:bodyPr>
          <a:lstStyle/>
          <a:p>
            <a:pPr algn="ctr" defTabSz="993775">
              <a:spcBef>
                <a:spcPct val="50000"/>
              </a:spcBef>
              <a:buClr>
                <a:srgbClr val="FF6600"/>
              </a:buClr>
            </a:pPr>
            <a:endParaRPr lang="ru-RU" sz="2600">
              <a:solidFill>
                <a:schemeClr val="folHlink"/>
              </a:solidFill>
            </a:endParaRPr>
          </a:p>
          <a:p>
            <a:pPr algn="ctr" defTabSz="993775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endParaRPr lang="ru-RU" sz="2600">
              <a:solidFill>
                <a:schemeClr val="folHlin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2244" y="2340471"/>
            <a:ext cx="84201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Риски замены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260" y="133235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rgbClr val="C00000"/>
                </a:solidFill>
              </a:rPr>
              <a:t>Высокая габаритная яркость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132" y="1044327"/>
            <a:ext cx="1080120" cy="10801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pic>
        <p:nvPicPr>
          <p:cNvPr id="16" name="Picture 27" descr="000_3369a18d-7ab3-4656-8a96-43e292751f5d_fotobolshoeyunio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0943" y="2513930"/>
            <a:ext cx="39639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0" descr="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58468" y="3996655"/>
            <a:ext cx="381642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3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7002884" y="4356695"/>
            <a:ext cx="2016224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Риски замены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260" y="133235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Высокая неравномерность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132" y="1044327"/>
            <a:ext cx="1080120" cy="10801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pic>
        <p:nvPicPr>
          <p:cNvPr id="5099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4252" y="2628503"/>
            <a:ext cx="8263614" cy="378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Риски замены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260" y="133235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rgbClr val="C00000"/>
                </a:solidFill>
              </a:rPr>
              <a:t>Риски новой технологии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132" y="1044327"/>
            <a:ext cx="1080120" cy="10801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495480" y="6280894"/>
            <a:ext cx="28003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25" tIns="49765" rIns="99525" bIns="49765">
            <a:spAutoFit/>
          </a:bodyPr>
          <a:lstStyle/>
          <a:p>
            <a:pPr algn="ctr" defTabSz="993775">
              <a:spcBef>
                <a:spcPct val="50000"/>
              </a:spcBef>
              <a:buClr>
                <a:srgbClr val="FF6600"/>
              </a:buClr>
            </a:pPr>
            <a:endParaRPr lang="ru-RU" sz="2600">
              <a:solidFill>
                <a:schemeClr val="folHlink"/>
              </a:solidFill>
            </a:endParaRPr>
          </a:p>
          <a:p>
            <a:pPr algn="ctr" defTabSz="993775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endParaRPr lang="ru-RU" sz="2600">
              <a:solidFill>
                <a:schemeClr val="folHlink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2484" y="2052439"/>
            <a:ext cx="7016279" cy="536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-369929" y="3736620"/>
            <a:ext cx="5313800" cy="194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Риски замены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260" y="133235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rgbClr val="C00000"/>
                </a:solidFill>
              </a:rPr>
              <a:t>Высокая стоимость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132" y="1044327"/>
            <a:ext cx="1080120" cy="10801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495480" y="6280894"/>
            <a:ext cx="28003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25" tIns="49765" rIns="99525" bIns="49765">
            <a:spAutoFit/>
          </a:bodyPr>
          <a:lstStyle/>
          <a:p>
            <a:pPr algn="ctr" defTabSz="993775">
              <a:spcBef>
                <a:spcPct val="50000"/>
              </a:spcBef>
              <a:buClr>
                <a:srgbClr val="FF6600"/>
              </a:buClr>
            </a:pPr>
            <a:endParaRPr lang="ru-RU" sz="2600">
              <a:solidFill>
                <a:schemeClr val="folHlink"/>
              </a:solidFill>
            </a:endParaRPr>
          </a:p>
          <a:p>
            <a:pPr algn="ctr" defTabSz="993775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endParaRPr lang="ru-RU" sz="2600">
              <a:solidFill>
                <a:schemeClr val="folHlink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46300" y="2628503"/>
            <a:ext cx="6848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Что показывает практика?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260" y="1476375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Опасность синего цвета</a:t>
            </a:r>
          </a:p>
          <a:p>
            <a:pPr marL="177800" indent="-1778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Нет при ограничении яркости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132" y="1188343"/>
            <a:ext cx="1080120" cy="10801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86260" y="2700511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Высокая габаритная яркость</a:t>
            </a:r>
          </a:p>
          <a:p>
            <a:pPr marL="177800" indent="-1778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Светодиоды маленькой мощности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34132" y="2412479"/>
            <a:ext cx="1080120" cy="10801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1386260" y="3924647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Высокая неравномерность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Много светодиодов маленькой мощности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34132" y="3636615"/>
            <a:ext cx="1080120" cy="10801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1386260" y="5148783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Риски новой технологии, надежность</a:t>
            </a:r>
          </a:p>
          <a:p>
            <a:pPr marL="177800" indent="-1778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Есть успешный опыт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34132" y="4860751"/>
            <a:ext cx="1080120" cy="10801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86260" y="635491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Высокая стоимость</a:t>
            </a:r>
          </a:p>
          <a:p>
            <a:pPr marL="177800" indent="-1778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Окупаются, если нормально сделаны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34132" y="6066884"/>
            <a:ext cx="1080120" cy="10801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Что показывает практика?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260" y="133235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Опасность синего цвета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132" y="1044327"/>
            <a:ext cx="1080120" cy="10801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70236" y="2628503"/>
            <a:ext cx="83343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Что показывает практика?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260" y="133235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Высокая габаритная яркость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132" y="1044327"/>
            <a:ext cx="1080120" cy="10801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pic>
        <p:nvPicPr>
          <p:cNvPr id="14" name="Picture 2" descr="D:\ФОТО\антипримеры\антипример_эльдорад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148" y="3100184"/>
            <a:ext cx="5400600" cy="428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I:\ОТП\GALAD OPORA\GALAD\Юниор\Фото объектов\ЦВО Творчество_г.Самара\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0756" y="3100184"/>
            <a:ext cx="4608512" cy="426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458268" y="1980431"/>
            <a:ext cx="7992888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/>
              <a:t>Стандарт ГОСТ: </a:t>
            </a:r>
            <a:r>
              <a:rPr lang="ru-RU" sz="2000" dirty="0" smtClean="0"/>
              <a:t>	менее 5 000 кд/м</a:t>
            </a:r>
            <a:r>
              <a:rPr lang="ru-RU" sz="2000" baseline="30000" dirty="0" smtClean="0"/>
              <a:t>2</a:t>
            </a:r>
          </a:p>
          <a:p>
            <a:endParaRPr lang="ru-RU" sz="2000" baseline="30000" dirty="0" smtClean="0"/>
          </a:p>
          <a:p>
            <a:r>
              <a:rPr lang="ru-RU" sz="2000" u="sng" dirty="0" smtClean="0"/>
              <a:t>Решение: </a:t>
            </a:r>
            <a:r>
              <a:rPr lang="ru-RU" sz="2000" dirty="0" smtClean="0"/>
              <a:t>		светодиоды малой мощности</a:t>
            </a:r>
            <a:endParaRPr lang="ru-RU" sz="2000" baseline="30000" dirty="0" smtClean="0"/>
          </a:p>
          <a:p>
            <a:endParaRPr lang="ru-RU" sz="2000" baseline="30000" dirty="0" smtClean="0"/>
          </a:p>
          <a:p>
            <a:endParaRPr lang="ru-RU" sz="2000" baseline="30000" dirty="0" smtClean="0"/>
          </a:p>
          <a:p>
            <a:endParaRPr lang="ru-RU" sz="20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" name="TextBox 218"/>
          <p:cNvSpPr txBox="1"/>
          <p:nvPr/>
        </p:nvSpPr>
        <p:spPr>
          <a:xfrm>
            <a:off x="234132" y="3132559"/>
            <a:ext cx="55446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chemeClr val="tx2"/>
                </a:solidFill>
              </a:rPr>
              <a:t>Сейчас в школах:</a:t>
            </a:r>
          </a:p>
          <a:p>
            <a:pPr marL="177800" indent="-177800"/>
            <a:endParaRPr lang="ru-RU" sz="2800" dirty="0" smtClean="0">
              <a:solidFill>
                <a:schemeClr val="tx2"/>
              </a:solidFill>
            </a:endParaRPr>
          </a:p>
          <a:p>
            <a:pPr marL="177800" indent="-177800"/>
            <a:r>
              <a:rPr lang="en-US" dirty="0" smtClean="0">
                <a:solidFill>
                  <a:schemeClr val="tx2"/>
                </a:solidFill>
              </a:rPr>
              <a:t>Ra </a:t>
            </a:r>
            <a:r>
              <a:rPr lang="ru-RU" dirty="0" smtClean="0">
                <a:solidFill>
                  <a:schemeClr val="tx2"/>
                </a:solidFill>
              </a:rPr>
              <a:t>90 </a:t>
            </a:r>
          </a:p>
          <a:p>
            <a:pPr marL="177800" indent="-177800"/>
            <a:r>
              <a:rPr lang="ru-RU" dirty="0" smtClean="0">
                <a:solidFill>
                  <a:schemeClr val="tx2"/>
                </a:solidFill>
              </a:rPr>
              <a:t>Световая отдача 90 лм/Вт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22" name="Picture 2" descr="http://mtm-com.ru/netcat_files/117/55/ma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0756" y="1980431"/>
            <a:ext cx="3083496" cy="2000419"/>
          </a:xfrm>
          <a:prstGeom prst="rect">
            <a:avLst/>
          </a:prstGeom>
          <a:noFill/>
        </p:spPr>
      </p:pic>
      <p:pic>
        <p:nvPicPr>
          <p:cNvPr id="30724" name="Picture 4" descr="http://belomo.by/uploads/photo/svetilniki/%D0%9B%D0%9F%D0%9E%208165%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548725" flipH="1">
            <a:off x="5819570" y="4335296"/>
            <a:ext cx="3361671" cy="2078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Что показывает практика?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260" y="133235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Высокая неравномерность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132" y="1044327"/>
            <a:ext cx="1080120" cy="10801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pic>
        <p:nvPicPr>
          <p:cNvPr id="5099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6221" y="3780631"/>
            <a:ext cx="388505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58668" y="3708623"/>
            <a:ext cx="402281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458268" y="1980431"/>
            <a:ext cx="7992888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/>
              <a:t>Стандарт ГОСТ: </a:t>
            </a:r>
            <a:r>
              <a:rPr lang="ru-RU" sz="2000" dirty="0" smtClean="0"/>
              <a:t>	5:1</a:t>
            </a:r>
            <a:endParaRPr lang="ru-RU" sz="2000" baseline="30000" dirty="0" smtClean="0"/>
          </a:p>
          <a:p>
            <a:endParaRPr lang="ru-RU" sz="2000" baseline="30000" dirty="0" smtClean="0"/>
          </a:p>
          <a:p>
            <a:r>
              <a:rPr lang="ru-RU" sz="2000" u="sng" dirty="0" smtClean="0"/>
              <a:t>Решение: </a:t>
            </a:r>
            <a:r>
              <a:rPr lang="ru-RU" sz="2000" dirty="0" smtClean="0"/>
              <a:t>		●  много светодиодов малой мощности</a:t>
            </a:r>
          </a:p>
          <a:p>
            <a:r>
              <a:rPr lang="ru-RU" sz="2000" dirty="0" smtClean="0"/>
              <a:t>			●  матирование</a:t>
            </a:r>
          </a:p>
          <a:p>
            <a:r>
              <a:rPr lang="ru-RU" sz="2000" dirty="0" smtClean="0"/>
              <a:t>			●  хороший </a:t>
            </a:r>
            <a:r>
              <a:rPr lang="ru-RU" sz="2000" dirty="0" err="1" smtClean="0"/>
              <a:t>рассеиватель</a:t>
            </a:r>
            <a:endParaRPr lang="ru-RU" sz="2000" baseline="30000" dirty="0" smtClean="0"/>
          </a:p>
          <a:p>
            <a:endParaRPr lang="ru-RU" sz="2000" baseline="30000" dirty="0" smtClean="0"/>
          </a:p>
          <a:p>
            <a:endParaRPr lang="ru-RU" sz="2000" baseline="30000" dirty="0" smtClean="0"/>
          </a:p>
          <a:p>
            <a:endParaRPr lang="ru-RU" sz="20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Что показывает практика?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260" y="133235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Риски новой технологии, надежность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132" y="1044327"/>
            <a:ext cx="1080120" cy="10801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495480" y="6280894"/>
            <a:ext cx="28003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25" tIns="49765" rIns="99525" bIns="49765">
            <a:spAutoFit/>
          </a:bodyPr>
          <a:lstStyle/>
          <a:p>
            <a:pPr algn="ctr" defTabSz="993775">
              <a:spcBef>
                <a:spcPct val="50000"/>
              </a:spcBef>
              <a:buClr>
                <a:srgbClr val="FF6600"/>
              </a:buClr>
            </a:pPr>
            <a:endParaRPr lang="ru-RU" sz="2600">
              <a:solidFill>
                <a:schemeClr val="folHlink"/>
              </a:solidFill>
            </a:endParaRPr>
          </a:p>
          <a:p>
            <a:pPr algn="ctr" defTabSz="993775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endParaRPr lang="ru-RU" sz="2600">
              <a:solidFill>
                <a:schemeClr val="folHlin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94772" y="1836415"/>
            <a:ext cx="4205434" cy="54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86260" y="3780631"/>
            <a:ext cx="4269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Есть успешный опыт!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Международный опыт - США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495480" y="6280894"/>
            <a:ext cx="28003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25" tIns="49765" rIns="99525" bIns="49765">
            <a:spAutoFit/>
          </a:bodyPr>
          <a:lstStyle/>
          <a:p>
            <a:pPr algn="ctr" defTabSz="993775">
              <a:spcBef>
                <a:spcPct val="50000"/>
              </a:spcBef>
              <a:buClr>
                <a:srgbClr val="FF6600"/>
              </a:buClr>
            </a:pPr>
            <a:endParaRPr lang="ru-RU" sz="2600">
              <a:solidFill>
                <a:schemeClr val="folHlink"/>
              </a:solidFill>
            </a:endParaRPr>
          </a:p>
          <a:p>
            <a:pPr algn="ctr" defTabSz="993775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endParaRPr lang="ru-RU" sz="2600">
              <a:solidFill>
                <a:schemeClr val="folHlin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4132" y="1834392"/>
            <a:ext cx="4896544" cy="41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74692" y="1724332"/>
            <a:ext cx="54187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Европа</a:t>
            </a:r>
          </a:p>
          <a:p>
            <a:r>
              <a:rPr lang="ru-RU" sz="1400" u="sng" dirty="0" smtClean="0">
                <a:hlinkClick r:id="rId4"/>
              </a:rPr>
              <a:t>https://www.illuxtron.com/projects/led-panels-for-a-gorinchem-school/</a:t>
            </a:r>
            <a:r>
              <a:rPr lang="ru-RU" sz="1400" dirty="0" smtClean="0"/>
              <a:t> </a:t>
            </a:r>
          </a:p>
          <a:p>
            <a:endParaRPr lang="ru-RU" sz="1400" dirty="0" smtClean="0"/>
          </a:p>
          <a:p>
            <a:r>
              <a:rPr lang="ru-RU" sz="1400" u="sng" dirty="0" smtClean="0">
                <a:hlinkClick r:id="rId5"/>
              </a:rPr>
              <a:t>https://www.trilux.com/uk/applications/references/reference-filter/Education//0/0/</a:t>
            </a:r>
            <a:r>
              <a:rPr lang="ru-RU" sz="1400" dirty="0" smtClean="0"/>
              <a:t> </a:t>
            </a:r>
          </a:p>
          <a:p>
            <a:endParaRPr lang="ru-RU" sz="1400" dirty="0" smtClean="0"/>
          </a:p>
          <a:p>
            <a:r>
              <a:rPr lang="ru-RU" sz="1400" u="sng" dirty="0" smtClean="0">
                <a:hlinkClick r:id="rId6"/>
              </a:rPr>
              <a:t>http://www.lighting.philips.com/main/systems/system-areas/education</a:t>
            </a:r>
            <a:r>
              <a:rPr lang="ru-RU" sz="1400" dirty="0" smtClean="0"/>
              <a:t> </a:t>
            </a:r>
          </a:p>
          <a:p>
            <a:endParaRPr lang="ru-RU" sz="1400" dirty="0" smtClean="0"/>
          </a:p>
          <a:p>
            <a:r>
              <a:rPr lang="ru-RU" sz="1400" u="sng" dirty="0" smtClean="0">
                <a:hlinkClick r:id="rId7"/>
              </a:rPr>
              <a:t>https://www.energysgroup.com/our-case-studies/?term=43</a:t>
            </a:r>
            <a:r>
              <a:rPr lang="ru-RU" sz="1400" dirty="0" smtClean="0"/>
              <a:t> </a:t>
            </a:r>
          </a:p>
          <a:p>
            <a:r>
              <a:rPr lang="ru-RU" dirty="0" smtClean="0"/>
              <a:t> </a:t>
            </a:r>
          </a:p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США</a:t>
            </a:r>
          </a:p>
          <a:p>
            <a:r>
              <a:rPr lang="ru-RU" sz="1400" u="sng" dirty="0" smtClean="0">
                <a:hlinkClick r:id="rId8"/>
              </a:rPr>
              <a:t>http://lighting.cree.com/applications/education</a:t>
            </a:r>
            <a:r>
              <a:rPr lang="ru-RU" sz="1400" dirty="0" smtClean="0"/>
              <a:t> </a:t>
            </a:r>
          </a:p>
          <a:p>
            <a:endParaRPr lang="ru-RU" sz="1400" dirty="0" smtClean="0"/>
          </a:p>
          <a:p>
            <a:r>
              <a:rPr lang="ru-RU" sz="1400" u="sng" dirty="0" smtClean="0">
                <a:hlinkClick r:id="rId9"/>
              </a:rPr>
              <a:t>https://www.buildings.com/article-details/articleid/13463/title/school-lights</a:t>
            </a:r>
            <a:r>
              <a:rPr lang="ru-RU" sz="14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148" y="756295"/>
            <a:ext cx="4705029" cy="640871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9413" y="127000"/>
            <a:ext cx="4889500" cy="377825"/>
          </a:xfrm>
          <a:prstGeom prst="rect">
            <a:avLst/>
          </a:prstGeom>
          <a:noFill/>
        </p:spPr>
        <p:txBody>
          <a:bodyPr lIns="99569" tIns="49785" rIns="99569" bIns="4978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Законодательные акты</a:t>
            </a:r>
            <a:endParaRPr lang="ru-RU" b="1" dirty="0">
              <a:solidFill>
                <a:srgbClr val="FF9900"/>
              </a:solidFill>
            </a:endParaRPr>
          </a:p>
        </p:txBody>
      </p:sp>
      <p:pic>
        <p:nvPicPr>
          <p:cNvPr id="2713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3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90516" y="2556495"/>
            <a:ext cx="6768752" cy="478144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Rectangle 10"/>
          <p:cNvSpPr>
            <a:spLocks noChangeArrowheads="1"/>
          </p:cNvSpPr>
          <p:nvPr/>
        </p:nvSpPr>
        <p:spPr bwMode="auto">
          <a:xfrm>
            <a:off x="378148" y="1980431"/>
            <a:ext cx="3762524" cy="71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Светильник для освещения образовательных учреждений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9413" y="127000"/>
            <a:ext cx="4889500" cy="377825"/>
          </a:xfrm>
          <a:prstGeom prst="rect">
            <a:avLst/>
          </a:prstGeom>
          <a:noFill/>
        </p:spPr>
        <p:txBody>
          <a:bodyPr lIns="99569" tIns="49785" rIns="99569" bIns="4978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GALAD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Юниор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FF9900"/>
                </a:solidFill>
              </a:rPr>
              <a:t>LED</a:t>
            </a:r>
            <a:endParaRPr lang="ru-RU" b="1" dirty="0">
              <a:solidFill>
                <a:srgbClr val="FF9900"/>
              </a:solidFill>
            </a:endParaRPr>
          </a:p>
        </p:txBody>
      </p:sp>
      <p:pic>
        <p:nvPicPr>
          <p:cNvPr id="2713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42" name="Picture 2" descr="http://galad.ru/upload/resize_cache/iblock/d27/400_400_2/07b96a0b-1f17-44b7-bbd0-e14a733273e9_junior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34132" y="3060551"/>
            <a:ext cx="3888432" cy="3816424"/>
          </a:xfrm>
          <a:prstGeom prst="rect">
            <a:avLst/>
          </a:prstGeom>
          <a:noFill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38588" y="1548383"/>
            <a:ext cx="6170464" cy="562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Text Box 9"/>
          <p:cNvSpPr txBox="1">
            <a:spLocks noChangeArrowheads="1"/>
          </p:cNvSpPr>
          <p:nvPr/>
        </p:nvSpPr>
        <p:spPr bwMode="auto">
          <a:xfrm>
            <a:off x="604838" y="5018088"/>
            <a:ext cx="9561512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41" tIns="39270" rIns="78541" bIns="39270">
            <a:spAutoFit/>
          </a:bodyPr>
          <a:lstStyle/>
          <a:p>
            <a:pPr marL="393700" indent="-393700" defTabSz="782638"/>
            <a:endParaRPr lang="ru-RU" dirty="0">
              <a:solidFill>
                <a:srgbClr val="FF9933"/>
              </a:solidFill>
            </a:endParaRPr>
          </a:p>
          <a:p>
            <a:pPr marL="393700" indent="-393700" defTabSz="782638">
              <a:buFont typeface="Wingdings" pitchFamily="2" charset="2"/>
              <a:buChar char="ü"/>
            </a:pPr>
            <a:endParaRPr lang="ru-RU" dirty="0"/>
          </a:p>
          <a:p>
            <a:pPr marL="393700" indent="-393700" defTabSz="782638">
              <a:buClr>
                <a:srgbClr val="FF9933"/>
              </a:buClr>
              <a:buFont typeface="Wingdings" pitchFamily="2" charset="2"/>
              <a:buChar char="ü"/>
            </a:pPr>
            <a:r>
              <a:rPr lang="ru-RU" sz="1500" dirty="0"/>
              <a:t>Соответствует требованиям ГОСТ-Р-54350-2015, предъявляемым к светильникам для детских учреждений</a:t>
            </a:r>
          </a:p>
          <a:p>
            <a:pPr marL="393700" indent="-393700" defTabSz="782638">
              <a:buClr>
                <a:srgbClr val="FF9933"/>
              </a:buClr>
              <a:buFont typeface="Wingdings" pitchFamily="2" charset="2"/>
              <a:buChar char="ü"/>
            </a:pPr>
            <a:r>
              <a:rPr lang="ru-RU" sz="1500" dirty="0"/>
              <a:t>Соответствует требованиям письма Руководителя </a:t>
            </a:r>
            <a:r>
              <a:rPr lang="ru-RU" sz="1500" dirty="0" err="1"/>
              <a:t>Роспотребнадзора</a:t>
            </a:r>
            <a:r>
              <a:rPr lang="ru-RU" sz="1500" dirty="0"/>
              <a:t> Г.Г.Онищенко от 01.10.2012 № 01/11157-12-32 «Об организации санитарного надзора за использованием энергосберегающих источников света»</a:t>
            </a:r>
          </a:p>
        </p:txBody>
      </p:sp>
      <p:sp>
        <p:nvSpPr>
          <p:cNvPr id="271364" name="Rectangle 10"/>
          <p:cNvSpPr>
            <a:spLocks noChangeArrowheads="1"/>
          </p:cNvSpPr>
          <p:nvPr/>
        </p:nvSpPr>
        <p:spPr bwMode="auto">
          <a:xfrm>
            <a:off x="0" y="1260351"/>
            <a:ext cx="10693400" cy="46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Соответствие нормативам</a:t>
            </a:r>
            <a:endParaRPr lang="ru-RU" sz="2400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9413" y="127000"/>
            <a:ext cx="4889500" cy="377825"/>
          </a:xfrm>
          <a:prstGeom prst="rect">
            <a:avLst/>
          </a:prstGeom>
          <a:noFill/>
        </p:spPr>
        <p:txBody>
          <a:bodyPr lIns="99569" tIns="49785" rIns="99569" bIns="4978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GALAD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Юниор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FF9900"/>
                </a:solidFill>
              </a:rPr>
              <a:t>LED</a:t>
            </a:r>
            <a:endParaRPr lang="ru-RU" b="1" dirty="0">
              <a:solidFill>
                <a:srgbClr val="FF9900"/>
              </a:solidFill>
            </a:endParaRPr>
          </a:p>
        </p:txBody>
      </p:sp>
      <p:pic>
        <p:nvPicPr>
          <p:cNvPr id="2713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44" name="Picture 4" descr="http://galad.ru/upload/resize_cache/iblock/c08/400_400_2/d62818a7-d6a4-4d11-a296-40fc9e1e6872_junio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6500" y="1764407"/>
            <a:ext cx="3521968" cy="3521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AutoShape 4"/>
          <p:cNvSpPr>
            <a:spLocks noChangeArrowheads="1"/>
          </p:cNvSpPr>
          <p:nvPr/>
        </p:nvSpPr>
        <p:spPr bwMode="auto">
          <a:xfrm>
            <a:off x="682625" y="1717675"/>
            <a:ext cx="4508500" cy="1414884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Мощность светодиодов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менее 0,2 </a:t>
            </a:r>
            <a:r>
              <a:rPr lang="ru-RU" sz="2400" dirty="0" smtClean="0">
                <a:solidFill>
                  <a:schemeClr val="bg1"/>
                </a:solidFill>
              </a:rPr>
              <a:t>Вт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196 </a:t>
            </a:r>
            <a:r>
              <a:rPr lang="en-US" sz="2400" dirty="0" smtClean="0">
                <a:solidFill>
                  <a:schemeClr val="bg1"/>
                </a:solidFill>
              </a:rPr>
              <a:t>LED</a:t>
            </a:r>
            <a:r>
              <a:rPr lang="ru-RU" sz="2400" dirty="0" smtClean="0">
                <a:solidFill>
                  <a:schemeClr val="bg1"/>
                </a:solidFill>
              </a:rPr>
              <a:t>, 7 см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от </a:t>
            </a:r>
            <a:r>
              <a:rPr lang="ru-RU" sz="2400" dirty="0" err="1" smtClean="0">
                <a:solidFill>
                  <a:schemeClr val="bg1"/>
                </a:solidFill>
              </a:rPr>
              <a:t>рассеивателя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73411" name="Picture 5" descr="IMAG14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2625" y="3330575"/>
            <a:ext cx="4508500" cy="275113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73412" name="AutoShape 6"/>
          <p:cNvSpPr>
            <a:spLocks noChangeArrowheads="1"/>
          </p:cNvSpPr>
          <p:nvPr/>
        </p:nvSpPr>
        <p:spPr bwMode="auto">
          <a:xfrm>
            <a:off x="5889625" y="1717675"/>
            <a:ext cx="4198938" cy="873125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Высокая равномерность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яркости</a:t>
            </a:r>
          </a:p>
        </p:txBody>
      </p:sp>
      <p:pic>
        <p:nvPicPr>
          <p:cNvPr id="273413" name="Picture 8" descr="юниор включе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91213" y="2828925"/>
            <a:ext cx="4119562" cy="38481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9413" y="127000"/>
            <a:ext cx="6767512" cy="377825"/>
          </a:xfrm>
          <a:prstGeom prst="rect">
            <a:avLst/>
          </a:prstGeom>
          <a:noFill/>
        </p:spPr>
        <p:txBody>
          <a:bodyPr lIns="99569" tIns="49785" rIns="99569" bIns="4978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GALAD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Юниор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FF9900"/>
                </a:solidFill>
              </a:rPr>
              <a:t>LED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соответствие нормативам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3417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4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9413" y="127000"/>
            <a:ext cx="6767512" cy="377825"/>
          </a:xfrm>
          <a:prstGeom prst="rect">
            <a:avLst/>
          </a:prstGeom>
          <a:noFill/>
        </p:spPr>
        <p:txBody>
          <a:bodyPr lIns="99569" tIns="49785" rIns="99569" bIns="4978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GALAD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Юниор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FF9900"/>
                </a:solidFill>
              </a:rPr>
              <a:t>LED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соответствие нормативам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3417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954212" y="1412875"/>
            <a:ext cx="1439862" cy="1439863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&lt;4</a:t>
            </a:r>
            <a:r>
              <a:rPr lang="ru-RU" sz="2400">
                <a:solidFill>
                  <a:schemeClr val="bg1"/>
                </a:solidFill>
              </a:rPr>
              <a:t>000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кд/м2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2538537" y="1989138"/>
            <a:ext cx="6840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Соответствует требованиям по габаритной яркости</a:t>
            </a:r>
          </a:p>
        </p:txBody>
      </p:sp>
      <p:pic>
        <p:nvPicPr>
          <p:cNvPr id="14" name="Picture 27" descr="000_3369a18d-7ab3-4656-8a96-43e292751f5d_fotobolshoeyunio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90837" y="3141663"/>
            <a:ext cx="3671887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0" descr="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46599" y="4486275"/>
            <a:ext cx="453707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AutoShape 4"/>
          <p:cNvSpPr>
            <a:spLocks noChangeArrowheads="1"/>
          </p:cNvSpPr>
          <p:nvPr/>
        </p:nvSpPr>
        <p:spPr bwMode="auto">
          <a:xfrm>
            <a:off x="604838" y="2906713"/>
            <a:ext cx="4352925" cy="1349375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pPr algn="ctr"/>
            <a:r>
              <a:rPr lang="ru-RU" sz="2600" dirty="0">
                <a:solidFill>
                  <a:schemeClr val="bg1"/>
                </a:solidFill>
              </a:rPr>
              <a:t>Коэффициент пульсаций </a:t>
            </a:r>
          </a:p>
          <a:p>
            <a:pPr algn="ctr"/>
            <a:r>
              <a:rPr lang="ru-RU" sz="2600" dirty="0">
                <a:solidFill>
                  <a:schemeClr val="bg1"/>
                </a:solidFill>
              </a:rPr>
              <a:t> не более 2%</a:t>
            </a:r>
          </a:p>
        </p:txBody>
      </p:sp>
      <p:pic>
        <p:nvPicPr>
          <p:cNvPr id="274435" name="Picture 6" descr="000_3369a18d-7ab3-4656-8a96-43e292751f5d_fotobolshoeyunio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69000" y="1768475"/>
            <a:ext cx="31877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6" name="Picture 5" descr="столы-освещенност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69000" y="3382963"/>
            <a:ext cx="302895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9413" y="127000"/>
            <a:ext cx="6767512" cy="377825"/>
          </a:xfrm>
          <a:prstGeom prst="rect">
            <a:avLst/>
          </a:prstGeom>
          <a:noFill/>
        </p:spPr>
        <p:txBody>
          <a:bodyPr lIns="99569" tIns="49785" rIns="99569" bIns="4978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GALAD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Юниор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FF9900"/>
                </a:solidFill>
              </a:rPr>
              <a:t>LED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соответствие нормативам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4440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4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AutoShape 24"/>
          <p:cNvSpPr>
            <a:spLocks noChangeArrowheads="1"/>
          </p:cNvSpPr>
          <p:nvPr/>
        </p:nvSpPr>
        <p:spPr bwMode="auto">
          <a:xfrm>
            <a:off x="838200" y="1319213"/>
            <a:ext cx="8551863" cy="636587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pPr algn="ctr"/>
            <a:r>
              <a:rPr lang="ru-RU" sz="2200">
                <a:solidFill>
                  <a:schemeClr val="bg1"/>
                </a:solidFill>
              </a:rPr>
              <a:t>Максимально равномерное освещение на всех поверхностях</a:t>
            </a:r>
          </a:p>
        </p:txBody>
      </p:sp>
      <p:pic>
        <p:nvPicPr>
          <p:cNvPr id="275459" name="Picture 25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3775" y="2828925"/>
            <a:ext cx="855027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9413" y="127000"/>
            <a:ext cx="6767512" cy="377825"/>
          </a:xfrm>
          <a:prstGeom prst="rect">
            <a:avLst/>
          </a:prstGeom>
          <a:noFill/>
        </p:spPr>
        <p:txBody>
          <a:bodyPr lIns="99569" tIns="49785" rIns="99569" bIns="4978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GALAD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Юниор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FF9900"/>
                </a:solidFill>
              </a:rPr>
              <a:t>LED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соответствие нормативам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5463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3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Зачем менять светильники?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260" y="972319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</a:rPr>
              <a:t>Энергоэффективность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132" y="684287"/>
            <a:ext cx="1080120" cy="108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86260" y="2124447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Срок службы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34132" y="1836415"/>
            <a:ext cx="1080120" cy="108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86260" y="3276575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Низкие пульсации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34132" y="2988543"/>
            <a:ext cx="1080120" cy="108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1386260" y="4428703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Не требуют замены ламп и утилизации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34132" y="4140671"/>
            <a:ext cx="1080120" cy="108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86260" y="5580831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Дополнительная экономия за счет управления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34132" y="5292799"/>
            <a:ext cx="1080120" cy="108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1386260" y="673295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Безопасность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34132" y="6444927"/>
            <a:ext cx="1080120" cy="108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7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AutoShape 4"/>
          <p:cNvSpPr>
            <a:spLocks noChangeArrowheads="1"/>
          </p:cNvSpPr>
          <p:nvPr/>
        </p:nvSpPr>
        <p:spPr bwMode="auto">
          <a:xfrm>
            <a:off x="527050" y="1319213"/>
            <a:ext cx="3421063" cy="636587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lIns="99569" tIns="49785" rIns="99569" bIns="49785" anchor="ctr"/>
          <a:lstStyle/>
          <a:p>
            <a:pPr algn="ctr"/>
            <a:r>
              <a:rPr lang="ru-RU" sz="2200">
                <a:solidFill>
                  <a:schemeClr val="bg1"/>
                </a:solidFill>
              </a:rPr>
              <a:t>Натуральные цвета</a:t>
            </a:r>
          </a:p>
        </p:txBody>
      </p:sp>
      <p:pic>
        <p:nvPicPr>
          <p:cNvPr id="276483" name="Picture 6" descr="13724120125468"/>
          <p:cNvPicPr>
            <a:picLocks noChangeAspect="1" noChangeArrowheads="1"/>
          </p:cNvPicPr>
          <p:nvPr/>
        </p:nvPicPr>
        <p:blipFill>
          <a:blip r:embed="rId2" cstate="email"/>
          <a:srcRect l="8379" t="3593" r="10567" b="3278"/>
          <a:stretch>
            <a:fillRect/>
          </a:stretch>
        </p:blipFill>
        <p:spPr bwMode="auto">
          <a:xfrm>
            <a:off x="193675" y="2509838"/>
            <a:ext cx="4275138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4" name="Picture 9" descr="fiz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9800" y="2668588"/>
            <a:ext cx="288925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5" name="Picture 10" descr="fiz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59263" y="2668588"/>
            <a:ext cx="2925762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6" name="Picture 11" descr="крестик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63" y="2384425"/>
            <a:ext cx="4270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7" name="Picture 12" descr="галочк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671050" y="2413000"/>
            <a:ext cx="5730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9413" y="127000"/>
            <a:ext cx="6767512" cy="377825"/>
          </a:xfrm>
          <a:prstGeom prst="rect">
            <a:avLst/>
          </a:prstGeom>
          <a:noFill/>
        </p:spPr>
        <p:txBody>
          <a:bodyPr lIns="99569" tIns="49785" rIns="99569" bIns="4978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GALAD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Юниор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FF9900"/>
                </a:solidFill>
              </a:rPr>
              <a:t>LED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соответствие нормативам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6491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7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9413" y="127000"/>
            <a:ext cx="6767512" cy="377825"/>
          </a:xfrm>
          <a:prstGeom prst="rect">
            <a:avLst/>
          </a:prstGeom>
          <a:noFill/>
        </p:spPr>
        <p:txBody>
          <a:bodyPr lIns="99569" tIns="49785" rIns="99569" bIns="4978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GALAD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Юниор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FF9900"/>
                </a:solidFill>
              </a:rPr>
              <a:t>LED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7509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10" name="Picture 3" descr="I:\ОТП\GALAD OPORA\GALAD\Юниор\Фото объектов\ЦВО Творчество_г.Самара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2124" y="1476375"/>
            <a:ext cx="6192688" cy="464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162125" y="6156895"/>
            <a:ext cx="61926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25" tIns="49765" rIns="99525" bIns="49765">
            <a:spAutoFit/>
          </a:bodyPr>
          <a:lstStyle/>
          <a:p>
            <a:pPr algn="ctr" defTabSz="993775">
              <a:spcBef>
                <a:spcPct val="50000"/>
              </a:spcBef>
            </a:pPr>
            <a:r>
              <a:rPr lang="ru-RU" dirty="0"/>
              <a:t>Юниор в ЦВО «Творчество» г.Самара</a:t>
            </a:r>
          </a:p>
        </p:txBody>
      </p:sp>
      <p:pic>
        <p:nvPicPr>
          <p:cNvPr id="464897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43913" y="1404367"/>
            <a:ext cx="4349487" cy="615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ChangeArrowheads="1"/>
          </p:cNvSpPr>
          <p:nvPr/>
        </p:nvSpPr>
        <p:spPr bwMode="auto">
          <a:xfrm>
            <a:off x="1303338" y="6718300"/>
            <a:ext cx="101854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498" tIns="49750" rIns="99498" bIns="49750" anchor="ctr"/>
          <a:lstStyle/>
          <a:p>
            <a:pPr defTabSz="1041400" eaLnBrk="0" hangingPunct="0"/>
            <a:endParaRPr lang="ru-RU" sz="1900"/>
          </a:p>
        </p:txBody>
      </p:sp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295275" y="2192338"/>
            <a:ext cx="101377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4" tIns="45687" rIns="91374" bIns="45687">
            <a:spAutoFit/>
          </a:bodyPr>
          <a:lstStyle/>
          <a:p>
            <a:pPr marL="360363" indent="-360363"/>
            <a:endParaRPr lang="ru-RU" altLang="ru-RU" sz="2300"/>
          </a:p>
          <a:p>
            <a:pPr marL="360363" indent="-360363"/>
            <a:endParaRPr lang="ru-RU" altLang="ru-RU" sz="2300"/>
          </a:p>
          <a:p>
            <a:pPr marL="360363" indent="-360363">
              <a:buClr>
                <a:srgbClr val="FF6600"/>
              </a:buClr>
            </a:pPr>
            <a:r>
              <a:rPr lang="ru-RU" sz="3000"/>
              <a:t>Пользуйтесь </a:t>
            </a:r>
            <a:r>
              <a:rPr lang="ru-RU" sz="3000">
                <a:solidFill>
                  <a:srgbClr val="FF9933"/>
                </a:solidFill>
              </a:rPr>
              <a:t>и применяйте!</a:t>
            </a:r>
          </a:p>
          <a:p>
            <a:pPr marL="360363" indent="-360363">
              <a:buClr>
                <a:srgbClr val="FF6600"/>
              </a:buClr>
            </a:pPr>
            <a:endParaRPr lang="ru-RU" sz="3000">
              <a:solidFill>
                <a:schemeClr val="bg2"/>
              </a:solidFill>
            </a:endParaRPr>
          </a:p>
          <a:p>
            <a:pPr marL="360363" indent="-360363"/>
            <a:endParaRPr lang="ru-RU" sz="1500">
              <a:solidFill>
                <a:schemeClr val="bg2"/>
              </a:solidFill>
            </a:endParaRPr>
          </a:p>
          <a:p>
            <a:pPr marL="360363" indent="-360363"/>
            <a:r>
              <a:rPr lang="ru-RU" sz="1500">
                <a:solidFill>
                  <a:schemeClr val="bg2"/>
                </a:solidFill>
              </a:rPr>
              <a:t>                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7683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Зачем менять светильники?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260" y="1332359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</a:rPr>
              <a:t>Энергоэффективность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5269" y="2484487"/>
            <a:ext cx="622367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883661" y="3708623"/>
            <a:ext cx="13987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3200" dirty="0" smtClean="0">
                <a:solidFill>
                  <a:srgbClr val="C00000"/>
                </a:solidFill>
              </a:rPr>
              <a:t>79 Вт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51413" y="5868863"/>
            <a:ext cx="13987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30 Вт</a:t>
            </a:r>
          </a:p>
          <a:p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132" y="1044327"/>
            <a:ext cx="1080120" cy="108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Зачем менять светильники?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260" y="1332359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Срок службы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132" y="1044327"/>
            <a:ext cx="1080120" cy="108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4252" y="2196455"/>
            <a:ext cx="8377495" cy="454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Зачем менять светильники?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260" y="1332359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Низкие пульсации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132" y="1044327"/>
            <a:ext cx="1080120" cy="108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850756" y="6012879"/>
            <a:ext cx="3744416" cy="7937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9525" tIns="49765" rIns="99525" bIns="49765" anchor="ctr"/>
          <a:lstStyle/>
          <a:p>
            <a:pPr algn="ctr" defTabSz="993775"/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</a:rPr>
              <a:t>Светодиодный</a:t>
            </a:r>
          </a:p>
          <a:p>
            <a:pPr algn="ctr" defTabSz="993775"/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</a:rPr>
              <a:t>≤ </a:t>
            </a:r>
            <a:r>
              <a:rPr lang="ru-RU" sz="2600" dirty="0">
                <a:solidFill>
                  <a:schemeClr val="accent3">
                    <a:lumMod val="75000"/>
                  </a:schemeClr>
                </a:solidFill>
              </a:rPr>
              <a:t>3%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52016" y="6011217"/>
            <a:ext cx="4038600" cy="7937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9525" tIns="49765" rIns="99525" bIns="49765" anchor="ctr"/>
          <a:lstStyle/>
          <a:p>
            <a:pPr algn="ctr" defTabSz="993775"/>
            <a:r>
              <a:rPr lang="ru-RU" sz="2600" dirty="0" smtClean="0">
                <a:solidFill>
                  <a:srgbClr val="C00000"/>
                </a:solidFill>
              </a:rPr>
              <a:t>Традиционный</a:t>
            </a:r>
          </a:p>
          <a:p>
            <a:pPr algn="ctr" defTabSz="993775"/>
            <a:r>
              <a:rPr lang="ru-RU" sz="2600" dirty="0" smtClean="0">
                <a:solidFill>
                  <a:srgbClr val="C00000"/>
                </a:solidFill>
              </a:rPr>
              <a:t>≥ </a:t>
            </a:r>
            <a:r>
              <a:rPr lang="ru-RU" sz="2600" dirty="0">
                <a:solidFill>
                  <a:srgbClr val="C00000"/>
                </a:solidFill>
              </a:rPr>
              <a:t>5%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324154" y="5825604"/>
            <a:ext cx="28765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25" tIns="49765" rIns="99525" bIns="49765">
            <a:spAutoFit/>
          </a:bodyPr>
          <a:lstStyle/>
          <a:p>
            <a:pPr algn="ctr" defTabSz="993775">
              <a:spcBef>
                <a:spcPct val="50000"/>
              </a:spcBef>
              <a:buClr>
                <a:srgbClr val="FF6600"/>
              </a:buClr>
            </a:pPr>
            <a:endParaRPr lang="ru-RU" sz="2600">
              <a:solidFill>
                <a:srgbClr val="30BD4F"/>
              </a:solidFill>
            </a:endParaRPr>
          </a:p>
          <a:p>
            <a:pPr algn="ctr" defTabSz="993775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endParaRPr lang="ru-RU" sz="2600">
              <a:solidFill>
                <a:srgbClr val="30BD4F"/>
              </a:solidFill>
            </a:endParaRPr>
          </a:p>
        </p:txBody>
      </p:sp>
      <p:pic>
        <p:nvPicPr>
          <p:cNvPr id="14" name="Picture 7" descr="пульсации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2204" y="2268463"/>
            <a:ext cx="8550275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Зачем менять светильники?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260" y="133235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Не требуют замены ламп и утилизации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132" y="1044327"/>
            <a:ext cx="1080120" cy="108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pic>
        <p:nvPicPr>
          <p:cNvPr id="50380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0276" y="2268463"/>
            <a:ext cx="75640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Зачем менять светильники?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260" y="133235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Дополнительная экономия за счет управления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132" y="1044327"/>
            <a:ext cx="1080120" cy="108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3725" y="2183363"/>
            <a:ext cx="8569399" cy="267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3725" y="5064660"/>
            <a:ext cx="8425383" cy="249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882204" y="2196455"/>
            <a:ext cx="85677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dirty="0"/>
              <a:t>Без управления                                          </a:t>
            </a:r>
            <a:r>
              <a:rPr lang="ru-RU" sz="1600" dirty="0" smtClean="0"/>
              <a:t>        Датчик </a:t>
            </a:r>
            <a:r>
              <a:rPr lang="ru-RU" sz="1600" dirty="0"/>
              <a:t>присутствия</a:t>
            </a:r>
          </a:p>
        </p:txBody>
      </p:sp>
      <p:sp>
        <p:nvSpPr>
          <p:cNvPr id="18" name="Прямоугольник 13"/>
          <p:cNvSpPr>
            <a:spLocks noChangeArrowheads="1"/>
          </p:cNvSpPr>
          <p:nvPr/>
        </p:nvSpPr>
        <p:spPr bwMode="auto">
          <a:xfrm>
            <a:off x="810196" y="5004767"/>
            <a:ext cx="9810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dirty="0"/>
              <a:t>Датчик освещенности                                </a:t>
            </a:r>
            <a:r>
              <a:rPr lang="ru-RU" sz="1600" dirty="0" smtClean="0"/>
              <a:t>           Датчик </a:t>
            </a:r>
            <a:r>
              <a:rPr lang="ru-RU" sz="1600" dirty="0"/>
              <a:t>присутствия и освещенности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единительная линия 215"/>
          <p:cNvCxnSpPr/>
          <p:nvPr/>
        </p:nvCxnSpPr>
        <p:spPr>
          <a:xfrm>
            <a:off x="0" y="604838"/>
            <a:ext cx="91360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10313988" y="604838"/>
            <a:ext cx="3794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5768" name="Picture 2" descr="I:\ОТП\Справочная информация\_Презентации\БРЕНДБУК\Логотипы\БЛ Групп\новый вид лого.jpg"/>
          <p:cNvPicPr>
            <a:picLocks noChangeAspect="1" noChangeArrowheads="1"/>
          </p:cNvPicPr>
          <p:nvPr/>
        </p:nvPicPr>
        <p:blipFill>
          <a:blip r:embed="rId2" cstate="email"/>
          <a:srcRect l="6763" t="6335" r="8453" b="4504"/>
          <a:stretch>
            <a:fillRect/>
          </a:stretch>
        </p:blipFill>
        <p:spPr bwMode="auto">
          <a:xfrm>
            <a:off x="9209088" y="79375"/>
            <a:ext cx="1011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124" y="36215"/>
            <a:ext cx="732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Зачем менять светильники?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260" y="133235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</a:rPr>
              <a:t>Экологичность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132" y="1044327"/>
            <a:ext cx="1080120" cy="108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6</a:t>
            </a:r>
            <a:endParaRPr lang="ru-RU" sz="5400" dirty="0"/>
          </a:p>
        </p:txBody>
      </p:sp>
      <p:pic>
        <p:nvPicPr>
          <p:cNvPr id="5007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64867" y="4862076"/>
            <a:ext cx="4098057" cy="25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40" name="Picture 4" descr="http://life-reactor.com/wp-content/uploads/2017/09/kak-i-chem-sobrat-rtut-iz-razbitogo-gradusnika-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30676" y="1908423"/>
            <a:ext cx="3932337" cy="2663656"/>
          </a:xfrm>
          <a:prstGeom prst="rect">
            <a:avLst/>
          </a:prstGeom>
          <a:noFill/>
        </p:spPr>
      </p:pic>
      <p:pic>
        <p:nvPicPr>
          <p:cNvPr id="500742" name="Picture 6" descr="http://uzaomos.news/upload/iblock/f81/f812fc16ea4ee957008b53d8a942733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30676" y="4716735"/>
            <a:ext cx="3960440" cy="2664296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10396" y="2196455"/>
            <a:ext cx="231723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4815</TotalTime>
  <Words>415</Words>
  <Application>Microsoft Office PowerPoint</Application>
  <PresentationFormat>Произвольный</PresentationFormat>
  <Paragraphs>165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БЛ ТРЕЙД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Воронкова</dc:creator>
  <cp:lastModifiedBy>delyan</cp:lastModifiedBy>
  <cp:revision>512</cp:revision>
  <dcterms:created xsi:type="dcterms:W3CDTF">2016-11-29T07:22:32Z</dcterms:created>
  <dcterms:modified xsi:type="dcterms:W3CDTF">2018-04-10T12:49:47Z</dcterms:modified>
</cp:coreProperties>
</file>