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8" r:id="rId2"/>
    <p:sldId id="360" r:id="rId3"/>
    <p:sldId id="359" r:id="rId4"/>
    <p:sldId id="362" r:id="rId5"/>
    <p:sldId id="363" r:id="rId6"/>
    <p:sldId id="370" r:id="rId7"/>
    <p:sldId id="368" r:id="rId8"/>
    <p:sldId id="371" r:id="rId9"/>
    <p:sldId id="372" r:id="rId10"/>
    <p:sldId id="373" r:id="rId11"/>
    <p:sldId id="352" r:id="rId12"/>
    <p:sldId id="310" r:id="rId13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6061AA-2EBE-4D06-9B0A-A0B750ABB539}">
          <p14:sldIdLst>
            <p14:sldId id="358"/>
            <p14:sldId id="360"/>
            <p14:sldId id="359"/>
            <p14:sldId id="362"/>
            <p14:sldId id="363"/>
            <p14:sldId id="370"/>
            <p14:sldId id="368"/>
            <p14:sldId id="371"/>
            <p14:sldId id="372"/>
            <p14:sldId id="373"/>
            <p14:sldId id="352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626"/>
    <a:srgbClr val="8E08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5390" autoAdjust="0"/>
  </p:normalViewPr>
  <p:slideViewPr>
    <p:cSldViewPr>
      <p:cViewPr varScale="1">
        <p:scale>
          <a:sx n="87" d="100"/>
          <a:sy n="87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zyuba\Desktop\&#1055;&#1088;&#1086;&#1075;&#1088;&#1072;&#1084;&#1084;&#1072;\&#1055;&#1088;&#1086;&#1075;&#1088;&#1072;&#1084;&#1084;&#1072;\&#1055;&#1088;&#1086;&#1075;&#1088;&#1072;&#1084;&#1084;&#1072;%20&#1101;&#1085;&#1077;&#1088;&#1075;&#1086;&#1101;&#1092;&#1092;&#1077;&#1082;&#1090;&#1080;&#1074;&#1085;&#1086;&#1089;&#1090;&#1080;%20&#1054;&#1057;&#10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05023286270036"/>
          <c:y val="0.36283671724674055"/>
          <c:w val="0.36989637540595544"/>
          <c:h val="0.3733161655026349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rgbClr val="00B0F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C5F-4FB3-9B31-6F2D9179FA82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C5F-4FB3-9B31-6F2D9179FA82}"/>
              </c:ext>
            </c:extLst>
          </c:dPt>
          <c:dLbls>
            <c:dLbl>
              <c:idx val="0"/>
              <c:layout>
                <c:manualLayout>
                  <c:x val="1.532567049808429E-2"/>
                  <c:y val="0.13438667951349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5F-4FB3-9B31-6F2D9179FA82}"/>
                </c:ext>
              </c:extLst>
            </c:dLbl>
            <c:dLbl>
              <c:idx val="1"/>
              <c:layout>
                <c:manualLayout>
                  <c:x val="-3.8056568384112595E-2"/>
                  <c:y val="0.1111782792025373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Тепловая </a:t>
                    </a:r>
                    <a:r>
                      <a:rPr lang="ru-RU" sz="1300" dirty="0"/>
                      <a:t>энергия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5F-4FB3-9B31-6F2D9179FA82}"/>
                </c:ext>
              </c:extLst>
            </c:dLbl>
            <c:dLbl>
              <c:idx val="2"/>
              <c:layout>
                <c:manualLayout>
                  <c:x val="-0.11804693580266386"/>
                  <c:y val="-6.4879570423684188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5F-4FB3-9B31-6F2D9179FA82}"/>
                </c:ext>
              </c:extLst>
            </c:dLbl>
            <c:dLbl>
              <c:idx val="3"/>
              <c:layout>
                <c:manualLayout>
                  <c:x val="-7.9747366309667375E-2"/>
                  <c:y val="-1.91719866198023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5F-4FB3-9B31-6F2D9179F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Лист2!$E$7:$E$10</c:f>
              <c:strCache>
                <c:ptCount val="4"/>
                <c:pt idx="0">
                  <c:v>Электро-энергия</c:v>
                </c:pt>
                <c:pt idx="1">
                  <c:v>Тепловая энергия</c:v>
                </c:pt>
                <c:pt idx="2">
                  <c:v>Газ</c:v>
                </c:pt>
                <c:pt idx="3">
                  <c:v>Вода</c:v>
                </c:pt>
              </c:strCache>
            </c:strRef>
          </c:cat>
          <c:val>
            <c:numRef>
              <c:f>Лист2!$K$7:$K$10</c:f>
              <c:numCache>
                <c:formatCode>#,##0</c:formatCode>
                <c:ptCount val="4"/>
                <c:pt idx="0">
                  <c:v>3669722.59</c:v>
                </c:pt>
                <c:pt idx="1">
                  <c:v>1398103.17</c:v>
                </c:pt>
                <c:pt idx="2">
                  <c:v>755129.95</c:v>
                </c:pt>
                <c:pt idx="3">
                  <c:v>568292.54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5F-4FB3-9B31-6F2D9179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6905B-7437-4210-B9F3-601D4B94C1B4}" type="datetimeFigureOut">
              <a:rPr lang="ru-RU" smtClean="0"/>
              <a:t>20.10.2018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C2784-6AC8-42D8-B450-2816A983A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526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46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8" name="Shape 3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" name="Shape 4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" name="Shape 4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8" name="Shape 4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1" name="Shape 51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2" name="Shape 52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3" name="Shape 53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5" name="Shape 55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56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8" name="Shape 58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9" name="Shape 59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19" name="Shape 41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0" name="Shape 42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21" name="Shape 42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2" name="Shape 42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3" name="Shape 42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4" name="Shape 42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2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7" name="Shape 42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28" name="Shape 42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29" name="Shape 42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0" name="Shape 43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1" name="Shape 43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3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Shape 43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4" name="Shape 43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6" name="Shape 43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7" name="Shape 43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38" name="Shape 43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3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1" name="Shape 441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42" name="Shape 442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3" name="Shape 443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4" name="Shape 444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45" name="Shape 445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46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>
              <a:spcBef>
                <a:spcPts val="700"/>
              </a:spcBef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>
              <a:spcBef>
                <a:spcPts val="700"/>
              </a:spcBef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>
              <a:spcBef>
                <a:spcPts val="700"/>
              </a:spcBef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235200" indent="-406400">
              <a:spcBef>
                <a:spcPts val="700"/>
              </a:spcBef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682169" y="6352384"/>
            <a:ext cx="2308325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2" name="Группа 11"/>
          <p:cNvGrpSpPr/>
          <p:nvPr userDrawn="1"/>
        </p:nvGrpSpPr>
        <p:grpSpPr>
          <a:xfrm>
            <a:off x="1" y="1"/>
            <a:ext cx="9143999" cy="1046107"/>
            <a:chOff x="0" y="0"/>
            <a:chExt cx="9905999" cy="1046107"/>
          </a:xfrm>
        </p:grpSpPr>
        <p:sp>
          <p:nvSpPr>
            <p:cNvPr id="13" name="AutoShape 1"/>
            <p:cNvSpPr>
              <a:spLocks noChangeArrowheads="1"/>
            </p:cNvSpPr>
            <p:nvPr/>
          </p:nvSpPr>
          <p:spPr bwMode="auto">
            <a:xfrm>
              <a:off x="0" y="0"/>
              <a:ext cx="9905999" cy="1046107"/>
            </a:xfrm>
            <a:prstGeom prst="roundRect">
              <a:avLst>
                <a:gd name="adj" fmla="val 23"/>
              </a:avLst>
            </a:prstGeom>
            <a:solidFill>
              <a:srgbClr val="7E8692"/>
            </a:solidFill>
            <a:ln w="9525">
              <a:noFill/>
              <a:round/>
              <a:headEnd/>
              <a:tailEnd/>
            </a:ln>
          </p:spPr>
          <p:txBody>
            <a:bodyPr wrap="none" lIns="40234" tIns="20117" rIns="40234" bIns="20117" anchor="ctr"/>
            <a:lstStyle/>
            <a:p>
              <a:endParaRPr lang="ru-RU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0"/>
              <a:ext cx="1046107" cy="10461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1077034" y="0"/>
            <a:ext cx="7451532" cy="105725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9447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30" y="6352383"/>
            <a:ext cx="2130167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033" y="6352383"/>
            <a:ext cx="2130761" cy="3706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6613-0DC3-4186-BFB8-BAAC4B565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0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CDC3B-7454-481A-932B-53259E95D60B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CCF4-22B4-41AB-B883-9A63725B6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0" name="Shape 7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4" name="Shape 7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7" name="Shape 7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78" name="Shape 7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9" name="Shape 7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0" name="Shape 8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4" name="Shape 8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85" name="Shape 8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88" name="Shape 8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3" name="Shape 93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4" name="Shape 94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5" name="Shape 95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1" name="Shape 101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2" name="Shape 102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3" name="Shape 11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4" name="Shape 11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15" name="Shape 11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6" name="Shape 11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1" name="Shape 121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5" name="Shape 125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6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29" name="Shape 129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1" name="Shape 131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33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36" name="Shape 136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Shape 137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9" name="Shape 139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40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43" name="Shape 143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4" name="Shape 144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5" name="Shape 145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46" name="Shape 146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47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57" name="Shape 157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58" name="Shape 158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59" name="Shape 159"/>
          <p:cNvSpPr/>
          <p:nvPr/>
        </p:nvSpPr>
        <p:spPr>
          <a:xfrm>
            <a:off x="43962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0" name="Shape 160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63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66" name="Shape 166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7" name="Shape 167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8" name="Shape 168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9" name="Shape 169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70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2" name="Shape 172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73" name="Shape 173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4" name="Shape 174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5" name="Shape 175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6" name="Shape 176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77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9" name="Shape 179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2" name="Shape 182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84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86" name="Shape 186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89" name="Shape 189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0" name="Shape 190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91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03" name="Shape 203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5" name="Shape 205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6" name="Shape 206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07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10" name="Shape 210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1" name="Shape 211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2" name="Shape 212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3" name="Shape 213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14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6" name="Shape 216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17" name="Shape 217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8" name="Shape 218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19" name="Shape 219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0" name="Shape 220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21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3" name="Shape 223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24" name="Shape 224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5" name="Shape 225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6" name="Shape 226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28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0" name="Shape 23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31" name="Shape 23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2" name="Shape 23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3" name="Shape 23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3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45" name="Shape 245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47" name="Shape 247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8" name="Shape 248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49" name="Shape 249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0" name="Shape 250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51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3" name="Shape 253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54" name="Shape 254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5" name="Shape 255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6" name="Shape 256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57" name="Shape 257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58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0" name="Shape 26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61" name="Shape 26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2" name="Shape 26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3" name="Shape 26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4" name="Shape 26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6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7" name="Shape 26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68" name="Shape 26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69" name="Shape 26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0" name="Shape 27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1" name="Shape 27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7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4" name="Shape 27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75" name="Shape 27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6" name="Shape 27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7" name="Shape 27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78" name="Shape 27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7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0" name="Shape 29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91" name="Shape 29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2" name="Shape 29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3" name="Shape 29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4" name="Shape 29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29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7" name="Shape 29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298" name="Shape 29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99" name="Shape 29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0" name="Shape 30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1" name="Shape 30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0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4" name="Shape 30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05" name="Shape 30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6" name="Shape 30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7" name="Shape 30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08" name="Shape 30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0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1" name="Shape 311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12" name="Shape 312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3" name="Shape 313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4" name="Shape 314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5" name="Shape 315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16" name="Shape 31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7" name="Shape 31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18" name="Shape 31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9" name="Shape 31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0" name="Shape 32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1" name="Shape 32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31" name="Shape 331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2" name="Shape 332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33" name="Shape 333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4" name="Shape 334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5" name="Shape 335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6" name="Shape 336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37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39" name="Shape 339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40" name="Shape 340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1" name="Shape 341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2" name="Shape 342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3" name="Shape 343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44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47" name="Shape 347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8" name="Shape 348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49" name="Shape 349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0" name="Shape 350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51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3" name="Shape 353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54" name="Shape 354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5" name="Shape 355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6" name="Shape 356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57" name="Shape 357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58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0" name="Shape 36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61" name="Shape 36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2" name="Shape 36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3" name="Shape 36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64" name="Shape 36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6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xfrm flipV="1">
            <a:off x="8891589" y="6749150"/>
            <a:ext cx="216916" cy="15388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75" name="Shape 375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6" name="Shape 376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77" name="Shape 377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8" name="Shape 378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79" name="Shape 379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0" name="Shape 380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81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3" name="Shape 383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84" name="Shape 384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5" name="Shape 385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6" name="Shape 386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87" name="Shape 387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88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0" name="Shape 390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91" name="Shape 391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2" name="Shape 392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3" name="Shape 393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4" name="Shape 394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95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7" name="Shape 397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98" name="Shape 398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99" name="Shape 399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0" name="Shape 400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1" name="Shape 401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02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8712200" y="6642100"/>
            <a:ext cx="4318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47" y="0"/>
                </a:moveTo>
                <a:lnTo>
                  <a:pt x="0" y="0"/>
                </a:lnTo>
                <a:lnTo>
                  <a:pt x="0" y="21600"/>
                </a:lnTo>
                <a:lnTo>
                  <a:pt x="17947" y="21600"/>
                </a:lnTo>
                <a:lnTo>
                  <a:pt x="21600" y="10800"/>
                </a:lnTo>
                <a:lnTo>
                  <a:pt x="17947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4" name="Shape 404"/>
          <p:cNvSpPr/>
          <p:nvPr/>
        </p:nvSpPr>
        <p:spPr>
          <a:xfrm>
            <a:off x="0" y="6642100"/>
            <a:ext cx="8640763" cy="215900"/>
          </a:xfrm>
          <a:prstGeom prst="rect">
            <a:avLst/>
          </a:prstGeom>
          <a:solidFill>
            <a:srgbClr val="7A1600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05" name="Shape 405"/>
          <p:cNvSpPr/>
          <p:nvPr/>
        </p:nvSpPr>
        <p:spPr>
          <a:xfrm>
            <a:off x="0" y="2159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78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578"/>
                </a:lnTo>
                <a:lnTo>
                  <a:pt x="10478" y="0"/>
                </a:lnTo>
                <a:close/>
              </a:path>
            </a:pathLst>
          </a:custGeom>
          <a:solidFill>
            <a:srgbClr val="7A1600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6" name="Shape 406"/>
          <p:cNvSpPr/>
          <p:nvPr/>
        </p:nvSpPr>
        <p:spPr>
          <a:xfrm>
            <a:off x="0" y="431800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0"/>
                </a:lnTo>
                <a:lnTo>
                  <a:pt x="0" y="21600"/>
                </a:lnTo>
                <a:lnTo>
                  <a:pt x="104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F6062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7" name="Shape 407"/>
          <p:cNvSpPr/>
          <p:nvPr/>
        </p:nvSpPr>
        <p:spPr>
          <a:xfrm>
            <a:off x="215900" y="431800"/>
            <a:ext cx="89281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08" name="Shape 408"/>
          <p:cNvSpPr/>
          <p:nvPr/>
        </p:nvSpPr>
        <p:spPr>
          <a:xfrm>
            <a:off x="8732018" y="6684658"/>
            <a:ext cx="349301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409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4287"/>
            <a:ext cx="1447800" cy="40481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50825" y="1260475"/>
            <a:ext cx="8640763" cy="504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000" tIns="72000" rIns="72000" bIns="720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59568" y="1124744"/>
            <a:ext cx="8640763" cy="5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17"/>
          <p:cNvSpPr>
            <a:spLocks noGrp="1"/>
          </p:cNvSpPr>
          <p:nvPr>
            <p:ph type="sldNum" sz="quarter" idx="4"/>
          </p:nvPr>
        </p:nvSpPr>
        <p:spPr>
          <a:xfrm>
            <a:off x="8856486" y="6602642"/>
            <a:ext cx="575027" cy="264150"/>
          </a:xfrm>
          <a:prstGeom prst="rect">
            <a:avLst/>
          </a:prstGeom>
        </p:spPr>
        <p:txBody>
          <a:bodyPr/>
          <a:lstStyle>
            <a:lvl1pPr>
              <a:defRPr sz="1200" b="1" i="0">
                <a:latin typeface="Century Gothic" panose="020B0502020202020204" pitchFamily="34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6" r:id="rId1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5F606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959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298979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79954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65934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11654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57374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03094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88141" marR="0" indent="-1195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1820"/>
            <a:ext cx="9144000" cy="682617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DDDDDD"/>
            </a:solidFill>
            <a:prstDash val="solid"/>
            <a:round/>
          </a:ln>
          <a:effectLst>
            <a:outerShdw blurRad="63500" dist="53881" dir="13500000" rotWithShape="0">
              <a:srgbClr val="5F6062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157192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Дзюба Анатолий </a:t>
            </a:r>
            <a:r>
              <a:rPr lang="ru-RU" b="1" i="1" dirty="0" smtClean="0">
                <a:solidFill>
                  <a:schemeClr val="tx1"/>
                </a:solidFill>
              </a:rPr>
              <a:t>Петрович</a:t>
            </a:r>
            <a:endParaRPr lang="ru-RU" b="1" i="1" dirty="0">
              <a:solidFill>
                <a:schemeClr val="tx1"/>
              </a:solidFill>
            </a:endParaRPr>
          </a:p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Руководитель </a:t>
            </a:r>
            <a:r>
              <a:rPr lang="ru-RU" b="1" i="1" dirty="0" smtClean="0">
                <a:solidFill>
                  <a:schemeClr val="tx1"/>
                </a:solidFill>
              </a:rPr>
              <a:t>направления энергетики и энергоэффективности </a:t>
            </a: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Департамента технического развития</a:t>
            </a:r>
          </a:p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+7-922-636-59-78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640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i="1" dirty="0" smtClean="0">
                <a:solidFill>
                  <a:schemeClr val="tx1"/>
                </a:solidFill>
              </a:rPr>
              <a:t>МОДЕРНИЗАЦИЯ ОСВЕЩЕНИЯ В СУДОСТРОИТЕЛЬНОЙ ОТРАСЛИ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06211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Базовые направления мероприятий и целевые показатели программы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35675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51520" y="2276872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Потребление электроэнергии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2618162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Потребление </a:t>
            </a:r>
            <a:r>
              <a:rPr lang="ru-RU" sz="1000" dirty="0" smtClean="0">
                <a:solidFill>
                  <a:schemeClr val="tx1"/>
                </a:solidFill>
              </a:rPr>
              <a:t>газа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3405" y="2924944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Выработка и потребление </a:t>
            </a:r>
            <a:r>
              <a:rPr lang="ru-RU" sz="1000" dirty="0">
                <a:solidFill>
                  <a:schemeClr val="tx1"/>
                </a:solidFill>
              </a:rPr>
              <a:t>тепловой энергии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3247484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Потребление </a:t>
            </a:r>
            <a:r>
              <a:rPr lang="ru-RU" sz="1000" dirty="0" smtClean="0">
                <a:solidFill>
                  <a:schemeClr val="tx1"/>
                </a:solidFill>
              </a:rPr>
              <a:t>воды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51520" y="3573016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Выработка и потребление </a:t>
            </a:r>
            <a:r>
              <a:rPr lang="ru-RU" sz="1000" dirty="0" smtClean="0">
                <a:solidFill>
                  <a:schemeClr val="tx1"/>
                </a:solidFill>
              </a:rPr>
              <a:t>пара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1520" y="3914306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Выработка и потребление </a:t>
            </a:r>
            <a:r>
              <a:rPr lang="ru-RU" sz="1000" dirty="0" smtClean="0">
                <a:solidFill>
                  <a:schemeClr val="tx1"/>
                </a:solidFill>
              </a:rPr>
              <a:t>сжатого </a:t>
            </a:r>
            <a:r>
              <a:rPr lang="ru-RU" sz="1000" dirty="0">
                <a:solidFill>
                  <a:schemeClr val="tx1"/>
                </a:solidFill>
              </a:rPr>
              <a:t>воздуха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51520" y="4274346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Выработка и потребление </a:t>
            </a:r>
            <a:r>
              <a:rPr lang="ru-RU" sz="1000" dirty="0" smtClean="0">
                <a:solidFill>
                  <a:schemeClr val="tx1"/>
                </a:solidFill>
              </a:rPr>
              <a:t>кислорода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51520" y="4634386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Потребление нефтепродуктов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5013176"/>
            <a:ext cx="3456384" cy="234774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Потребление твердого </a:t>
            </a:r>
            <a:r>
              <a:rPr lang="ru-RU" sz="1000" dirty="0">
                <a:solidFill>
                  <a:schemeClr val="tx1"/>
                </a:solidFill>
              </a:rPr>
              <a:t>топлива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63537" y="5373216"/>
            <a:ext cx="3456384" cy="57606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Привлечение </a:t>
            </a:r>
            <a:r>
              <a:rPr lang="ru-RU" sz="900" dirty="0">
                <a:solidFill>
                  <a:schemeClr val="tx1"/>
                </a:solidFill>
              </a:rPr>
              <a:t>инвестиционных вложений в программы энергоэффективности от внешних источников финансирования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6021288"/>
            <a:ext cx="3456384" cy="36004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schemeClr val="tx1"/>
                </a:solidFill>
              </a:rPr>
              <a:t>Внедрение </a:t>
            </a:r>
            <a:r>
              <a:rPr lang="ru-RU" sz="900" dirty="0">
                <a:solidFill>
                  <a:schemeClr val="tx1"/>
                </a:solidFill>
              </a:rPr>
              <a:t>систем энергетического менеджмента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923928" y="1124744"/>
          <a:ext cx="5040560" cy="532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7288">
                <a:tc gridSpan="4">
                  <a:txBody>
                    <a:bodyPr/>
                    <a:lstStyle/>
                    <a:p>
                      <a:r>
                        <a:rPr lang="ru-RU" sz="10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ПКБ</a:t>
                      </a:r>
                      <a:endParaRPr lang="ru-RU" sz="1000" b="1" i="1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Производственные </a:t>
                      </a:r>
                    </a:p>
                    <a:p>
                      <a:pPr algn="ctr"/>
                      <a:r>
                        <a:rPr lang="ru-RU" sz="900" b="1" i="1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предприятия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88"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Объемы потребления</a:t>
                      </a:r>
                      <a:endParaRPr lang="ru-RU" sz="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Затраты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Объемы потребления</a:t>
                      </a:r>
                      <a:endParaRPr lang="ru-RU" sz="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/>
                        <a:t>Затраты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878"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12.2019</a:t>
                      </a:r>
                      <a:endParaRPr lang="ru-RU" sz="85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12.2020</a:t>
                      </a:r>
                      <a:endParaRPr lang="ru-RU" sz="8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12.2019</a:t>
                      </a:r>
                      <a:endParaRPr lang="ru-RU" sz="8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12.2020</a:t>
                      </a:r>
                      <a:endParaRPr lang="ru-RU" sz="8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12.2019</a:t>
                      </a:r>
                      <a:endParaRPr lang="ru-RU" sz="85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12.2020</a:t>
                      </a:r>
                      <a:endParaRPr lang="ru-RU" sz="8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12.2019</a:t>
                      </a:r>
                      <a:endParaRPr lang="ru-RU" sz="8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50" dirty="0" smtClean="0"/>
                        <a:t>12.2020</a:t>
                      </a:r>
                      <a:endParaRPr lang="ru-RU" sz="85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14%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2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5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8%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10%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5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−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9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−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0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−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−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smtClean="0"/>
                        <a:t>−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−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3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6%</a:t>
                      </a:r>
                      <a:endParaRPr lang="ru-RU" sz="9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3%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6%</a:t>
                      </a:r>
                      <a:endParaRPr lang="ru-RU" sz="900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73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Выполнение</a:t>
                      </a:r>
                      <a:r>
                        <a:rPr lang="ru-RU" sz="900" baseline="0" dirty="0" smtClean="0"/>
                        <a:t> планового показателя</a:t>
                      </a:r>
                      <a:endParaRPr lang="ru-RU" sz="9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Выполнение</a:t>
                      </a:r>
                      <a:r>
                        <a:rPr lang="ru-RU" sz="900" baseline="0" dirty="0" smtClean="0"/>
                        <a:t> планового показателя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Выполнение</a:t>
                      </a:r>
                      <a:r>
                        <a:rPr lang="ru-RU" sz="900" baseline="0" dirty="0" smtClean="0"/>
                        <a:t> планового показателя</a:t>
                      </a:r>
                      <a:endParaRPr lang="ru-RU" sz="900" dirty="0" smtClean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900" dirty="0" smtClean="0"/>
                        <a:t>Выполнение</a:t>
                      </a:r>
                      <a:r>
                        <a:rPr lang="ru-RU" sz="900" baseline="0" dirty="0" smtClean="0"/>
                        <a:t> планового показателя</a:t>
                      </a: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1520" y="1124744"/>
            <a:ext cx="3312368" cy="3827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Снижение к фактическому </a:t>
            </a:r>
            <a:br>
              <a:rPr lang="ru-RU" sz="1100" b="1" i="1" dirty="0" smtClean="0">
                <a:solidFill>
                  <a:srgbClr val="002060"/>
                </a:solidFill>
              </a:rPr>
            </a:br>
            <a:r>
              <a:rPr lang="ru-RU" sz="1100" b="1" i="1" dirty="0" smtClean="0">
                <a:solidFill>
                  <a:srgbClr val="002060"/>
                </a:solidFill>
              </a:rPr>
              <a:t>уровню 2017 года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27734" y="1628801"/>
            <a:ext cx="1332147" cy="504056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850" dirty="0" smtClean="0">
                <a:solidFill>
                  <a:schemeClr val="tx1"/>
                </a:solidFill>
              </a:rPr>
              <a:t>Производственно-технические мероприятия</a:t>
            </a:r>
            <a:endParaRPr lang="ru-RU" sz="85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3558" y="1628800"/>
            <a:ext cx="1332147" cy="504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850" dirty="0" smtClean="0">
                <a:solidFill>
                  <a:schemeClr val="tx1"/>
                </a:solidFill>
              </a:rPr>
              <a:t>Организационно-экономические мероприятия</a:t>
            </a:r>
            <a:endParaRPr lang="ru-RU" sz="850" dirty="0">
              <a:solidFill>
                <a:schemeClr val="tx1"/>
              </a:solidFill>
            </a:endParaRPr>
          </a:p>
        </p:txBody>
      </p:sp>
      <p:pic>
        <p:nvPicPr>
          <p:cNvPr id="19" name="Picture 4" descr="ÐÐ°ÑÑÐ¸Ð½ÐºÐ¸ Ð¿Ð¾ Ð·Ð°Ð¿ÑÐ¾ÑÑ ÑÐ½ÐµÑÐ³Ð¾ÑÑÑÐµÐºÑÐ¸Ð²Ð½Ð¾ÑÑÑ Ð¿Ð¸ÐºÑÐ¾Ð³ÑÐ°Ð¼Ð¼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5617" r="19900" b="37489"/>
          <a:stretch/>
        </p:blipFill>
        <p:spPr bwMode="auto">
          <a:xfrm>
            <a:off x="7596336" y="98598"/>
            <a:ext cx="1080120" cy="8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Направления проектов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72187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8" name="Picture 4" descr="ÐÐ°ÑÑÐ¸Ð½ÐºÐ¸ Ð¿Ð¾ Ð·Ð°Ð¿ÑÐ¾ÑÑ ÑÑÐµÑÑÐ¸Ðº ÑÐ»ÐµÐºÑÑÐ¾ÑÐ½ÐµÑÐ³Ð¸Ð¸ Ð¿Ð¸ÐºÑÐ¾Ð³ÑÐ°Ð¼Ð¼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22526" r="19797" b="23172"/>
          <a:stretch/>
        </p:blipFill>
        <p:spPr bwMode="auto">
          <a:xfrm>
            <a:off x="7812360" y="44624"/>
            <a:ext cx="1012089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ÑÑÐ½Ð¾Ðº ÑÐ½ÐµÑÐ³Ð¸Ñ Ð¿Ð¸ÐºÑÐ¾Ð³ÑÐ°Ð¼Ð¼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6" y="159977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492" y="279549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Рынок электроэнергии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9087" y="2944930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Снижение затрат в теплоснабжении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ÐÐ°ÑÑÐ¸Ð½ÐºÐ¸ Ð¿Ð¾ Ð·Ð°Ð¿ÑÐ¾ÑÑ Ð³Ð°Ð· Ð¿Ð¸ÐºÑÐ¾Ð³ÑÐ°Ð¼Ð¼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83" y="1648786"/>
            <a:ext cx="1280964" cy="12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ÐÐ°ÑÑÐ¸Ð½ÐºÐ¸ Ð¿Ð¾ Ð·Ð°Ð¿ÑÐ¾ÑÑ ÑÐ»ÐµÐºÑÑÐ¾ÑÑÐµÑÑÐ¸Ðº Ð¿Ð¸ÐºÑÐ¾Ð³ÑÐ°Ð¼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ÐÐ°ÑÑÐ¸Ð½ÐºÐ¸ Ð¿Ð¾ Ð·Ð°Ð¿ÑÐ¾ÑÑ ÑÐ»ÐµÐºÑÑÐ¾ÑÑÐµÑÑÐ¸Ðº Ð¿Ð¸ÐºÑÐ¾Ð³ÑÐ°Ð¼Ð¼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ÐÐ°ÑÑÐ¸Ð½ÐºÐ¸ Ð¿Ð¾ Ð·Ð°Ð¿ÑÐ¾ÑÑ ÑÑÐµÑÑÐ¸Ðº Ð¿Ð¸ÐºÑÐ¾Ð³ÑÐ°Ð¼Ð¼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36" y="3888073"/>
            <a:ext cx="955837" cy="9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»Ð°Ð¼Ð¿Ð¾ÑÐºÐ° Ð¿Ð¸ÐºÑÐ¾Ð³ÑÐ°Ð¼Ð¼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71" y="1563894"/>
            <a:ext cx="1187815" cy="11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08466" y="5085163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Развитие средств учета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42494" y="2885360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Внедрение энрегоэффективного освещения 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1040" name="Picture 16" descr="ÐÐ°ÑÑÐ¸Ð½ÐºÐ¸ Ð¿Ð¾ Ð·Ð°Ð¿ÑÐ¾ÑÑ Ð´Ð¾ÐºÑÐ¼ÐµÐ½Ñ Ð¿Ð¸ÐºÑÐ¾Ð³ÑÐ°Ð¼Ð¼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4" y="1635778"/>
            <a:ext cx="989906" cy="9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10668" y="2867504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Разработка энергоэффективных проектов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08666" y="5157171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Монтажные работы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1044" name="Picture 20" descr="ÐÐ°ÑÑÐ¸Ð½ÐºÐ¸ Ð¿Ð¾ Ð·Ð°Ð¿ÑÐ¾ÑÑ ÑÐ°Ð±Ð¾ÑÐ½Ð¸ÐºÐ¸ Ð¿Ð¸ÐºÑÐ¾Ð³ÑÐ°Ð¼Ð¼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64" y="3927768"/>
            <a:ext cx="876446" cy="8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Ð°ÑÑÐ¸Ð½ÐºÐ¸ Ð¿Ð¾ Ð·Ð°Ð¿ÑÐ¾ÑÑ Ð³ÐµÑÐ± ÑÐ¾ÑÑÐ¸Ð¸ Ð¿Ð¸ÐºÑÐ¾Ð³ÑÐ°Ð¼Ð¼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06" y="3797664"/>
            <a:ext cx="1136655" cy="11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52882" y="5157171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Правовая поддержка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pic>
        <p:nvPicPr>
          <p:cNvPr id="1052" name="Picture 28" descr="ÐÐ°ÑÑÐ¸Ð½ÐºÐ¸ Ð¿Ð¾ Ð·Ð°Ð¿ÑÐ¾ÑÑ Ð³ÐµÐ½ÐµÑÐ°ÑÐ¾Ñ Ð¿Ð¸ÐºÑÐ¾Ð³ÑÐ°Ð¼Ð¼Ð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960" y="3796094"/>
            <a:ext cx="1139794" cy="11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883281" y="5157171"/>
            <a:ext cx="1770001" cy="71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Развитие альтернативных технологий энергоснабжения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5823" y="3377566"/>
            <a:ext cx="8461131" cy="833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36554" tIns="19008" rIns="36554" bIns="19008">
            <a:spAutoFit/>
          </a:bodyPr>
          <a:lstStyle/>
          <a:p>
            <a:pPr algn="ctr">
              <a:tabLst>
                <a:tab pos="0" algn="l"/>
                <a:tab pos="181827" algn="l"/>
                <a:tab pos="364300" algn="l"/>
                <a:tab pos="546772" algn="l"/>
                <a:tab pos="729245" algn="l"/>
                <a:tab pos="911717" algn="l"/>
                <a:tab pos="1094189" algn="l"/>
                <a:tab pos="1276661" algn="l"/>
                <a:tab pos="1459133" algn="l"/>
                <a:tab pos="1641606" algn="l"/>
                <a:tab pos="1824078" algn="l"/>
                <a:tab pos="2006550" algn="l"/>
                <a:tab pos="2189023" algn="l"/>
                <a:tab pos="2371495" algn="l"/>
                <a:tab pos="2553968" algn="l"/>
                <a:tab pos="2736439" algn="l"/>
                <a:tab pos="2918912" algn="l"/>
                <a:tab pos="3101383" algn="l"/>
                <a:tab pos="3283856" algn="l"/>
                <a:tab pos="3466328" algn="l"/>
                <a:tab pos="3648801" algn="l"/>
                <a:tab pos="3822246" algn="l"/>
                <a:tab pos="4116264" algn="l"/>
                <a:tab pos="4410283" algn="l"/>
                <a:tab pos="4704303" algn="l"/>
                <a:tab pos="4998321" algn="l"/>
                <a:tab pos="5292340" algn="l"/>
                <a:tab pos="5586359" algn="l"/>
                <a:tab pos="5880378" algn="l"/>
                <a:tab pos="6174397" algn="l"/>
                <a:tab pos="6468416" algn="l"/>
                <a:tab pos="6762435" algn="l"/>
              </a:tabLst>
            </a:pPr>
            <a:r>
              <a:rPr lang="ru-RU" sz="258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tabLst>
                <a:tab pos="0" algn="l"/>
                <a:tab pos="181827" algn="l"/>
                <a:tab pos="364300" algn="l"/>
                <a:tab pos="546772" algn="l"/>
                <a:tab pos="729245" algn="l"/>
                <a:tab pos="911717" algn="l"/>
                <a:tab pos="1094189" algn="l"/>
                <a:tab pos="1276661" algn="l"/>
                <a:tab pos="1459133" algn="l"/>
                <a:tab pos="1641606" algn="l"/>
                <a:tab pos="1824078" algn="l"/>
                <a:tab pos="2006550" algn="l"/>
                <a:tab pos="2189023" algn="l"/>
                <a:tab pos="2371495" algn="l"/>
                <a:tab pos="2553968" algn="l"/>
                <a:tab pos="2736439" algn="l"/>
                <a:tab pos="2918912" algn="l"/>
                <a:tab pos="3101383" algn="l"/>
                <a:tab pos="3283856" algn="l"/>
                <a:tab pos="3466328" algn="l"/>
                <a:tab pos="3648801" algn="l"/>
                <a:tab pos="3822246" algn="l"/>
                <a:tab pos="4116264" algn="l"/>
                <a:tab pos="4410283" algn="l"/>
                <a:tab pos="4704303" algn="l"/>
                <a:tab pos="4998321" algn="l"/>
                <a:tab pos="5292340" algn="l"/>
                <a:tab pos="5586359" algn="l"/>
                <a:tab pos="5880378" algn="l"/>
                <a:tab pos="6174397" algn="l"/>
                <a:tab pos="6468416" algn="l"/>
                <a:tab pos="6762435" algn="l"/>
              </a:tabLst>
            </a:pPr>
            <a:endParaRPr lang="ru-RU" sz="2584" dirty="0">
              <a:solidFill>
                <a:srgbClr val="7E869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789" y="1628800"/>
            <a:ext cx="1086941" cy="1086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>
          <a:xfrm>
            <a:off x="8738177" y="6566491"/>
            <a:ext cx="405823" cy="291509"/>
          </a:xfrm>
        </p:spPr>
        <p:txBody>
          <a:bodyPr anchor="b"/>
          <a:lstStyle/>
          <a:p>
            <a:pPr algn="r">
              <a:defRPr/>
            </a:pPr>
            <a:fld id="{F5696613-0DC3-4186-BFB8-BAAC4B565E66}" type="slidenum"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941168"/>
            <a:ext cx="799288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Дзюба Анатолий </a:t>
            </a:r>
            <a:r>
              <a:rPr lang="ru-RU" b="1" i="1" dirty="0" smtClean="0">
                <a:solidFill>
                  <a:schemeClr val="tx1"/>
                </a:solidFill>
              </a:rPr>
              <a:t>Петрович</a:t>
            </a:r>
            <a:endParaRPr lang="ru-RU" b="1" i="1" dirty="0">
              <a:solidFill>
                <a:schemeClr val="tx1"/>
              </a:solidFill>
            </a:endParaRPr>
          </a:p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Руководитель </a:t>
            </a:r>
            <a:r>
              <a:rPr lang="ru-RU" b="1" i="1" dirty="0" smtClean="0">
                <a:solidFill>
                  <a:schemeClr val="tx1"/>
                </a:solidFill>
              </a:rPr>
              <a:t>направления энергетики и энергоэффективности </a:t>
            </a:r>
            <a:r>
              <a:rPr lang="ru-RU" b="1" i="1" dirty="0">
                <a:solidFill>
                  <a:schemeClr val="tx1"/>
                </a:solidFill>
              </a:rPr>
              <a:t/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Департамента технического развития</a:t>
            </a:r>
          </a:p>
          <a:p>
            <a:pPr algn="r">
              <a:spcAft>
                <a:spcPts val="600"/>
              </a:spcAft>
            </a:pPr>
            <a:r>
              <a:rPr lang="ru-RU" b="1" i="1" dirty="0">
                <a:solidFill>
                  <a:schemeClr val="tx1"/>
                </a:solidFill>
              </a:rPr>
              <a:t>+7-922-636-59-78</a:t>
            </a:r>
          </a:p>
        </p:txBody>
      </p:sp>
    </p:spTree>
    <p:extLst>
      <p:ext uri="{BB962C8B-B14F-4D97-AF65-F5344CB8AC3E}">
        <p14:creationId xmlns:p14="http://schemas.microsoft.com/office/powerpoint/2010/main" val="165725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/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ОСК - ЛИДЕР КОРАБЛЕСТРОЕНИЯ И СУДОСТРОЕНИЯ РОССИИ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6178" y="1418218"/>
            <a:ext cx="3334938" cy="1922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 hangingPunct="1">
              <a:defRPr/>
            </a:pP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АО «ОСК» создано в соответствии </a:t>
            </a:r>
            <a:b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</a:b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с У</a:t>
            </a:r>
            <a:r>
              <a:rPr lang="ru-RU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казом</a:t>
            </a: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 Президента Российской Федерации в </a:t>
            </a:r>
            <a:r>
              <a:rPr lang="ru-RU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2007</a:t>
            </a: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 году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594317"/>
            <a:ext cx="3334938" cy="1922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 hangingPunct="1">
              <a:defRPr/>
            </a:pP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Около </a:t>
            </a:r>
            <a:r>
              <a:rPr lang="ru-RU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40</a:t>
            </a: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 предприятий и организаций </a:t>
            </a:r>
            <a:b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</a:b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отрасли входят в состав ОСК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1412776"/>
            <a:ext cx="3334938" cy="1922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 hangingPunct="1">
              <a:defRPr/>
            </a:pP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Объединяет около</a:t>
            </a:r>
            <a:r>
              <a:rPr lang="ru-RU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 80% </a:t>
            </a: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отечественного судостроения</a:t>
            </a:r>
            <a:b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</a:br>
            <a:endParaRPr lang="ru-RU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76790" y="5823293"/>
            <a:ext cx="4327458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 hangingPunct="1">
              <a:defRPr/>
            </a:pPr>
            <a:r>
              <a:rPr lang="ru-RU" sz="1846" b="1" dirty="0">
                <a:solidFill>
                  <a:srgbClr val="FF0000"/>
                </a:solidFill>
                <a:latin typeface="+mn-lt"/>
                <a:ea typeface="+mj-ea"/>
                <a:cs typeface="Times New Roman" pitchFamily="18" charset="0"/>
              </a:rPr>
              <a:t>СТРОИМ ФЛОТ СИЛЬНОЙ СТРАНЫ</a:t>
            </a:r>
            <a:endParaRPr lang="ru-RU" sz="2215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3578158"/>
            <a:ext cx="3334938" cy="1922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083">
              <a:defRPr/>
            </a:pPr>
            <a:r>
              <a:rPr lang="ru-RU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95% </a:t>
            </a:r>
            <a:r>
              <a:rPr lang="ru-RU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haroni" panose="02010803020104030203" pitchFamily="2" charset="-79"/>
              </a:rPr>
              <a:t>всего государственного оборонного заказа и иностранных контрактов по ВТС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553627" y="6131170"/>
            <a:ext cx="2133738" cy="33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6554" tIns="19008" rIns="36554" bIns="19008" anchor="ctr"/>
          <a:lstStyle/>
          <a:p>
            <a:pPr algn="r"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fld id="{ADB6B30F-65DB-4B46-B606-E13A3D5D5B97}" type="slidenum">
              <a:rPr lang="ru-RU" sz="462">
                <a:latin typeface="+mn-lt"/>
                <a:cs typeface="Times New Roman" pitchFamily="18" charset="0"/>
              </a:rPr>
              <a:pPr algn="r">
                <a:tabLst>
                  <a:tab pos="0" algn="l"/>
                  <a:tab pos="181829" algn="l"/>
                  <a:tab pos="364304" algn="l"/>
                  <a:tab pos="546778" algn="l"/>
                  <a:tab pos="729253" algn="l"/>
                  <a:tab pos="911726" algn="l"/>
                  <a:tab pos="1094201" algn="l"/>
                  <a:tab pos="1276675" algn="l"/>
                  <a:tab pos="1459150" algn="l"/>
                  <a:tab pos="1641624" algn="l"/>
                  <a:tab pos="1824098" algn="l"/>
                  <a:tab pos="2006572" algn="l"/>
                  <a:tab pos="2189047" algn="l"/>
                  <a:tab pos="2371521" algn="l"/>
                  <a:tab pos="2553995" algn="l"/>
                  <a:tab pos="2736469" algn="l"/>
                  <a:tab pos="2918944" algn="l"/>
                  <a:tab pos="3101418" algn="l"/>
                  <a:tab pos="3283892" algn="l"/>
                  <a:tab pos="3466366" algn="l"/>
                  <a:tab pos="3648841" algn="l"/>
                </a:tabLst>
              </a:pPr>
              <a:t>2</a:t>
            </a:fld>
            <a:endParaRPr lang="ru-RU" sz="462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1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72187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AutoShape 8" descr="ÐÐ°ÑÑÐ¸Ð½ÐºÐ¸ Ð¿Ð¾ Ð·Ð°Ð¿ÑÐ¾ÑÑ ÑÐ»ÐµÐºÑÑÐ¾ÑÑÐµÑÑÐ¸Ðº Ð¿Ð¸ÐºÑÐ¾Ð³ÑÐ°Ð¼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ÐÐ°ÑÑÐ¸Ð½ÐºÐ¸ Ð¿Ð¾ Ð·Ð°Ð¿ÑÐ¾ÑÑ ÑÐ»ÐµÐºÑÑÐ¾ÑÑÐµÑÑÐ¸Ðº Ð¿Ð¸ÐºÑÐ¾Ð³ÑÐ°Ð¼Ð¼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257005"/>
              </p:ext>
            </p:extLst>
          </p:nvPr>
        </p:nvGraphicFramePr>
        <p:xfrm>
          <a:off x="0" y="44624"/>
          <a:ext cx="9144000" cy="660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Acrobat Document" r:id="rId3" imgW="11344183" imgH="8019722" progId="AcroExch.Document.DC">
                  <p:embed/>
                </p:oleObj>
              </mc:Choice>
              <mc:Fallback>
                <p:oleObj name="Acrobat Document" r:id="rId3" imgW="11344183" imgH="80197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4624"/>
                        <a:ext cx="9144000" cy="6608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7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r>
              <a:rPr lang="ru-RU" dirty="0" smtClean="0"/>
              <a:t>КЛЮЧЕВАЯ ПРОДУКЦИЯ ОСК</a:t>
            </a:r>
          </a:p>
        </p:txBody>
      </p:sp>
      <p:pic>
        <p:nvPicPr>
          <p:cNvPr id="3" name="Picture 2" descr="Z:\Фото_видео_аудио_материалы\коллажи\военные корабли и гражданские суда коллаж 2016\ОСК_модуль гражданка и военка-9_сайт_low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" y="1229407"/>
            <a:ext cx="9142093" cy="53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3627" y="6131170"/>
            <a:ext cx="2133738" cy="33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6554" tIns="19008" rIns="36554" bIns="19008" anchor="ctr"/>
          <a:lstStyle/>
          <a:p>
            <a:pPr algn="r"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fld id="{ADB6B30F-65DB-4B46-B606-E13A3D5D5B97}" type="slidenum">
              <a:rPr lang="ru-RU" sz="462">
                <a:latin typeface="+mn-lt"/>
                <a:cs typeface="Times New Roman" pitchFamily="18" charset="0"/>
              </a:rPr>
              <a:pPr algn="r">
                <a:tabLst>
                  <a:tab pos="0" algn="l"/>
                  <a:tab pos="181829" algn="l"/>
                  <a:tab pos="364304" algn="l"/>
                  <a:tab pos="546778" algn="l"/>
                  <a:tab pos="729253" algn="l"/>
                  <a:tab pos="911726" algn="l"/>
                  <a:tab pos="1094201" algn="l"/>
                  <a:tab pos="1276675" algn="l"/>
                  <a:tab pos="1459150" algn="l"/>
                  <a:tab pos="1641624" algn="l"/>
                  <a:tab pos="1824098" algn="l"/>
                  <a:tab pos="2006572" algn="l"/>
                  <a:tab pos="2189047" algn="l"/>
                  <a:tab pos="2371521" algn="l"/>
                  <a:tab pos="2553995" algn="l"/>
                  <a:tab pos="2736469" algn="l"/>
                  <a:tab pos="2918944" algn="l"/>
                  <a:tab pos="3101418" algn="l"/>
                  <a:tab pos="3283892" algn="l"/>
                  <a:tab pos="3466366" algn="l"/>
                  <a:tab pos="3648841" algn="l"/>
                </a:tabLst>
              </a:pPr>
              <a:t>4</a:t>
            </a:fld>
            <a:endParaRPr lang="ru-RU" sz="462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1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r>
              <a:rPr lang="ru-RU" dirty="0" smtClean="0"/>
              <a:t>ОСНОВНЫЕ ФИНАНСОВО-ЭКОНОМИЧЕСКИЕ ПОКАЗАТЕЛИ ОСК</a:t>
            </a:r>
          </a:p>
          <a:p>
            <a:pPr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r>
              <a:rPr lang="ru-RU" dirty="0" smtClean="0"/>
              <a:t>ПО ИТОГАМ РАБОТЫ В 2015 Г.</a:t>
            </a:r>
            <a:endParaRPr lang="ru-RU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53627" y="6131170"/>
            <a:ext cx="2133738" cy="33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6554" tIns="19008" rIns="36554" bIns="19008" anchor="ctr"/>
          <a:lstStyle/>
          <a:p>
            <a:pPr algn="r">
              <a:tabLst>
                <a:tab pos="0" algn="l"/>
                <a:tab pos="181829" algn="l"/>
                <a:tab pos="364304" algn="l"/>
                <a:tab pos="546778" algn="l"/>
                <a:tab pos="729253" algn="l"/>
                <a:tab pos="911726" algn="l"/>
                <a:tab pos="1094201" algn="l"/>
                <a:tab pos="1276675" algn="l"/>
                <a:tab pos="1459150" algn="l"/>
                <a:tab pos="1641624" algn="l"/>
                <a:tab pos="1824098" algn="l"/>
                <a:tab pos="2006572" algn="l"/>
                <a:tab pos="2189047" algn="l"/>
                <a:tab pos="2371521" algn="l"/>
                <a:tab pos="2553995" algn="l"/>
                <a:tab pos="2736469" algn="l"/>
                <a:tab pos="2918944" algn="l"/>
                <a:tab pos="3101418" algn="l"/>
                <a:tab pos="3283892" algn="l"/>
                <a:tab pos="3466366" algn="l"/>
                <a:tab pos="3648841" algn="l"/>
              </a:tabLst>
            </a:pPr>
            <a:fld id="{ADB6B30F-65DB-4B46-B606-E13A3D5D5B97}" type="slidenum">
              <a:rPr lang="ru-RU" sz="462">
                <a:latin typeface="+mn-lt"/>
                <a:cs typeface="Times New Roman" pitchFamily="18" charset="0"/>
              </a:rPr>
              <a:pPr algn="r">
                <a:tabLst>
                  <a:tab pos="0" algn="l"/>
                  <a:tab pos="181829" algn="l"/>
                  <a:tab pos="364304" algn="l"/>
                  <a:tab pos="546778" algn="l"/>
                  <a:tab pos="729253" algn="l"/>
                  <a:tab pos="911726" algn="l"/>
                  <a:tab pos="1094201" algn="l"/>
                  <a:tab pos="1276675" algn="l"/>
                  <a:tab pos="1459150" algn="l"/>
                  <a:tab pos="1641624" algn="l"/>
                  <a:tab pos="1824098" algn="l"/>
                  <a:tab pos="2006572" algn="l"/>
                  <a:tab pos="2189047" algn="l"/>
                  <a:tab pos="2371521" algn="l"/>
                  <a:tab pos="2553995" algn="l"/>
                  <a:tab pos="2736469" algn="l"/>
                  <a:tab pos="2918944" algn="l"/>
                  <a:tab pos="3101418" algn="l"/>
                  <a:tab pos="3283892" algn="l"/>
                  <a:tab pos="3466366" algn="l"/>
                  <a:tab pos="3648841" algn="l"/>
                </a:tabLst>
              </a:pPr>
              <a:t>5</a:t>
            </a:fld>
            <a:endParaRPr lang="ru-RU" sz="462" dirty="0">
              <a:latin typeface="+mn-lt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953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Паспорт программы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35675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1268760"/>
          <a:ext cx="8640959" cy="5309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Снижение затрат на закупку энергетических ресурсов</a:t>
                      </a:r>
                      <a:b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за период 2018-2020 годов на 10% по отношению к уровню </a:t>
                      </a:r>
                      <a:b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2017 года, или на 630 млн. рублей ежегодно; 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Снижение удельных объемов потребления энергоресурсов</a:t>
                      </a:r>
                      <a:b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на 10% за период 2018-2020 годов по отношению к уровню </a:t>
                      </a:r>
                      <a:b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2017 года;</a:t>
                      </a: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</a:t>
                      </a: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Определение 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целевых </a:t>
                      </a: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направлений;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Установление </a:t>
                      </a:r>
                      <a:r>
                        <a:rPr lang="ru-RU" sz="12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целевых </a:t>
                      </a: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показателей; 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Обеспечение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возможностей для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реализации; 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Основные задачи,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реализуемые</a:t>
                      </a:r>
                      <a:b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предприятиях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энергетических обследований;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утверждение программ энергосбережения;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мероприятий;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целевых показателей;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125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этап –  2018-2020 годы – «Стабилизация работы по повышению энергетической эффективности»;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этап – 2021-2022 годы – «Вверение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 энергетического менеджмента»;  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627" marR="1762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80" name="Picture 8" descr="ÐÐ°ÑÑÐ¸Ð½ÐºÐ¸ Ð¿Ð¾ Ð·Ð°Ð¿ÑÐ¾ÑÑ Ð·Ð°Ð´Ð°ÑÐ¸ Ð¿Ð¸ÐºÑÐ¾Ð³ÑÐ°Ð¼Ð¼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9983"/>
            <a:ext cx="857089" cy="8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ÑÐµÐ»Ñ Ð¿Ð¸ÐºÑÐ¾Ð³ÑÐ°Ð¼Ð¼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6" y="1775792"/>
            <a:ext cx="717104" cy="71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13" y="4581128"/>
            <a:ext cx="671415" cy="671415"/>
          </a:xfrm>
          <a:prstGeom prst="rect">
            <a:avLst/>
          </a:prstGeom>
        </p:spPr>
      </p:pic>
      <p:pic>
        <p:nvPicPr>
          <p:cNvPr id="3084" name="Picture 12" descr="ÐÐ°ÑÑÐ¸Ð½ÐºÐ¸ Ð¿Ð¾ Ð·Ð°Ð¿ÑÐ¾ÑÑ ÑÑÐ¾ÐºÐ¸ Ð¿Ð¸ÐºÑÐ¾Ð³ÑÐ°Ð¼Ð¼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8" y="5784661"/>
            <a:ext cx="590386" cy="5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ÐÐ°ÑÑÐ¸Ð½ÐºÐ¸ Ð¿Ð¾ Ð·Ð°Ð¿ÑÐ¾ÑÑ ÑÑÐ´Ð¾ÑÑÑÐ¾ÐµÐ½Ð¸Ðµ Ð¿Ð¸ÐºÑÐ¾Ð³ÑÐ°Ð¼Ð¼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158391" cy="11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Текущее состояние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35675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5877272"/>
            <a:ext cx="61206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Потенциал энергосбережения АО «ОСК» составляет 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до 20% от текущих значений энергопотребления**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ÐÐ°ÑÑÐ¸Ð½ÐºÐ¸ Ð¿Ð¾ Ð·Ð°Ð¿ÑÐ¾ÑÑ ÑÑÐµÑÑÐ¸Ðº ÑÐ»ÐµÐºÑÑÐ¾ÑÐ½ÐµÑÐ³Ð¸Ð¸ Ð¿Ð¸ÐºÑÐ¾Ð³ÑÐ°Ð¼Ð¼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22526" r="19797" b="23172"/>
          <a:stretch/>
        </p:blipFill>
        <p:spPr bwMode="auto">
          <a:xfrm>
            <a:off x="7812360" y="44624"/>
            <a:ext cx="1012089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33539"/>
              </p:ext>
            </p:extLst>
          </p:nvPr>
        </p:nvGraphicFramePr>
        <p:xfrm>
          <a:off x="751599" y="-36516"/>
          <a:ext cx="6860051" cy="679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422812" y="953344"/>
            <a:ext cx="465841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002060"/>
                </a:solidFill>
              </a:rPr>
              <a:t>Структура затрат АО «ОСК» на закупку энергоресурсов по типам</a:t>
            </a:r>
            <a:endParaRPr lang="ru-RU" sz="15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Текущее состояние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35675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2" y="1124744"/>
            <a:ext cx="53045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Действующие энергозатраты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1391"/>
              </p:ext>
            </p:extLst>
          </p:nvPr>
        </p:nvGraphicFramePr>
        <p:xfrm>
          <a:off x="323528" y="1599162"/>
          <a:ext cx="8500920" cy="4638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8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61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от 2016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энергоре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сурсы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энергоре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сурсы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(%)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+/-тыс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Электрическая энергия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кВтч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3 669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344 965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Тепловая энергия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Гкал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газ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6 391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8" name="Picture 4" descr="ÐÐ°ÑÑÐ¸Ð½ÐºÐ¸ Ð¿Ð¾ Ð·Ð°Ð¿ÑÐ¾ÑÑ ÑÑÐµÑÑÐ¸Ðº ÑÐ»ÐµÐºÑÑÐ¾ÑÐ½ÐµÑÐ³Ð¸Ð¸ Ð¿Ð¸ÐºÑÐ¾Ð³ÑÐ°Ð¼Ð¼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22526" r="19797" b="23172"/>
          <a:stretch/>
        </p:blipFill>
        <p:spPr bwMode="auto">
          <a:xfrm>
            <a:off x="7812360" y="44624"/>
            <a:ext cx="1012089" cy="9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077034" y="116632"/>
            <a:ext cx="6807334" cy="836712"/>
          </a:xfrm>
        </p:spPr>
        <p:txBody>
          <a:bodyPr/>
          <a:lstStyle/>
          <a:p>
            <a:pPr algn="ctr"/>
            <a:r>
              <a:rPr lang="ru-RU" b="1" dirty="0" smtClean="0"/>
              <a:t>Контур по внедрению программы </a:t>
            </a:r>
            <a:br>
              <a:rPr lang="ru-RU" b="1" dirty="0" smtClean="0"/>
            </a:br>
            <a:r>
              <a:rPr lang="ru-RU" b="1" dirty="0" smtClean="0"/>
              <a:t>энергоэффективности АО «ОСК»</a:t>
            </a:r>
            <a:endParaRPr lang="ru-RU" b="1" dirty="0"/>
          </a:p>
        </p:txBody>
      </p:sp>
      <p:sp>
        <p:nvSpPr>
          <p:cNvPr id="53" name="Номер слайда 4"/>
          <p:cNvSpPr>
            <a:spLocks noGrp="1"/>
          </p:cNvSpPr>
          <p:nvPr>
            <p:ph type="sldNum" idx="11"/>
          </p:nvPr>
        </p:nvSpPr>
        <p:spPr>
          <a:xfrm>
            <a:off x="6835675" y="6597352"/>
            <a:ext cx="2308325" cy="370681"/>
          </a:xfrm>
        </p:spPr>
        <p:txBody>
          <a:bodyPr/>
          <a:lstStyle/>
          <a:p>
            <a:pPr algn="r">
              <a:defRPr/>
            </a:pPr>
            <a:fld id="{F5696613-0DC3-4186-BFB8-BAAC4B565E66}" type="slidenum">
              <a:rPr lang="ru-RU" smtClean="0">
                <a:solidFill>
                  <a:srgbClr val="000000"/>
                </a:solidFill>
              </a:rPr>
              <a:pPr algn="r">
                <a:defRPr/>
              </a:pPr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96753"/>
            <a:ext cx="4320480" cy="525658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Производственные предприятия </a:t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группы АО </a:t>
            </a:r>
            <a:r>
              <a:rPr lang="ru-RU" sz="1100" b="1" dirty="0">
                <a:solidFill>
                  <a:srgbClr val="002060"/>
                </a:solidFill>
              </a:rPr>
              <a:t>«ОСК</a:t>
            </a:r>
            <a:r>
              <a:rPr lang="ru-RU" sz="1100" b="1" dirty="0" smtClean="0">
                <a:solidFill>
                  <a:srgbClr val="002060"/>
                </a:solidFill>
              </a:rPr>
              <a:t>»: </a:t>
            </a:r>
          </a:p>
          <a:p>
            <a:pPr algn="ctr"/>
            <a:endParaRPr lang="ru-RU" sz="1050" b="1" dirty="0" smtClean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tx1"/>
                </a:solidFill>
              </a:rPr>
              <a:t>1. АО «ПО «Севмаш»;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2. АО «Адмиралтейские верфи»;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3. АО «ЦС «Звездочка»;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4. ПАО «СЗ «Северная верфь»;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5. АО «Балтийский завод»;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6. АО ПСЗ «Янтарь»;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7. АО «СПО «Арктика»;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8. ПАО «Завод «Красное Сормово»;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9. АО «СЗ «Лотос»;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10. ПАО «Выборгский судостроительный завод»;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11. АО «СП «ЭРА»;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12. АО «33 СРЗ»;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13. АО «10 СРЗ»;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14. АО «Средне-Невский» судостроительный завод»;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15. АО «ХСЗ»;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16. ПАО «АСЗ»;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17. ПАО «Пролетарский завод»;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18. АО «Кронштадтский морской завод»;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19. ОАО «БТОФ»;</a:t>
            </a:r>
          </a:p>
          <a:p>
            <a:r>
              <a:rPr lang="en-US" sz="1100" b="1" dirty="0">
                <a:solidFill>
                  <a:schemeClr val="tx1"/>
                </a:solidFill>
              </a:rPr>
              <a:t>2</a:t>
            </a:r>
            <a:r>
              <a:rPr lang="ru-RU" sz="1100" b="1" dirty="0">
                <a:solidFill>
                  <a:schemeClr val="tx1"/>
                </a:solidFill>
              </a:rPr>
              <a:t>0. АО «АСПО»;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21. Филиал «35 СРЗ «АО «ЦС «Звездочка»;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22. Филиал «5 СРЗ «АО «ЦС «Звездочка»;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23. «СРЗ «Нерпа» Филиал АО «ЦС «Звездочка»;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24. Филиал «Севастопольский морской завод» АО ЦС «Звёздочка»;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25. СЗ «Красная кузница»;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26. Опытный завод «Вега» НПО «Винт»;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27. АО «СКТБЭ»;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1196752"/>
            <a:ext cx="3960440" cy="237626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Проектно-конструкторские бюро </a:t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b="1" dirty="0" smtClean="0">
                <a:solidFill>
                  <a:srgbClr val="002060"/>
                </a:solidFill>
              </a:rPr>
              <a:t>группы </a:t>
            </a:r>
            <a:r>
              <a:rPr lang="ru-RU" sz="1100" b="1" dirty="0">
                <a:solidFill>
                  <a:srgbClr val="002060"/>
                </a:solidFill>
              </a:rPr>
              <a:t>АО «ОСК</a:t>
            </a:r>
            <a:r>
              <a:rPr lang="ru-RU" sz="1100" b="1" dirty="0" smtClean="0">
                <a:solidFill>
                  <a:srgbClr val="002060"/>
                </a:solidFill>
              </a:rPr>
              <a:t>»: </a:t>
            </a:r>
          </a:p>
          <a:p>
            <a:pPr algn="ctr"/>
            <a:endParaRPr lang="ru-RU" sz="1050" b="1" dirty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tx1"/>
                </a:solidFill>
              </a:rPr>
              <a:t>1. АО «ЦКБ МТ «Рубин»;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2. АО «СПМБМ «Малахит»;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3. АО «ЦМКБ «Алмаз»;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4. АО «Зеленодольское ПКБ»;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5. АО «Северное ПКБ»;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6. АО «НИПТБ «Онега»;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7. ПАО «Невское ПКБ»;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8. АО «КБ «Вымпел»;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9. АО «ЦКБ «Коралл»;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10. КБ «Винт»; </a:t>
            </a:r>
          </a:p>
        </p:txBody>
      </p:sp>
      <p:pic>
        <p:nvPicPr>
          <p:cNvPr id="4098" name="Picture 2" descr="ÐÐ°ÑÑÐ¸Ð½ÐºÐ¸ Ð¿Ð¾ Ð·Ð°Ð¿ÑÐ¾ÑÑ ÑÑÐ´Ð¾ÑÑÑÐ¾ÐµÐ½Ð¸Ðµ Ð¿Ð¸ÐºÑÐ¾Ð³ÑÐ°Ð¼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24" y="54602"/>
            <a:ext cx="1180356" cy="9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ÑÐ´Ð¾ÑÑÑÐ¾ÐµÐ½Ð¸Ðµ Ð¿Ð¸ÐºÑÐ¾Ð³ÑÐ°Ð¼Ð¼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31" y="4221088"/>
            <a:ext cx="33740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последний">
  <a:themeElements>
    <a:clrScheme name="шаблон_последний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C0C0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шаблон_последний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шаблон_последни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3881" dir="13500000" rotWithShape="0">
              <a:srgbClr val="5F6062">
                <a:alpha val="50000"/>
              </a:srgbClr>
            </a:outerShdw>
          </a:effectLst>
        </a:effectStyle>
        <a:effectStyle>
          <a:effectLst>
            <a:outerShdw blurRad="63500" dist="53881" dir="13500000" rotWithShape="0">
              <a:srgbClr val="5F6062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>
          <a:outerShdw blurRad="63500" dist="53881" dir="13500000" rotWithShape="0">
            <a:srgbClr val="5F6062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_последний">
  <a:themeElements>
    <a:clrScheme name="шаблон_последний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C0C0C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шаблон_последний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шаблон_последний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3881" dir="13500000" rotWithShape="0">
              <a:srgbClr val="5F6062">
                <a:alpha val="50000"/>
              </a:srgbClr>
            </a:outerShdw>
          </a:effectLst>
        </a:effectStyle>
        <a:effectStyle>
          <a:effectLst>
            <a:outerShdw blurRad="63500" dist="53881" dir="13500000" rotWithShape="0">
              <a:srgbClr val="5F6062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round/>
        </a:ln>
        <a:effectLst>
          <a:outerShdw blurRad="63500" dist="53881" dir="13500000" rotWithShape="0">
            <a:srgbClr val="5F6062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12972</TotalTime>
  <Words>543</Words>
  <Application>Microsoft Office PowerPoint</Application>
  <PresentationFormat>Экран (4:3)</PresentationFormat>
  <Paragraphs>260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Aharoni</vt:lpstr>
      <vt:lpstr>Arial</vt:lpstr>
      <vt:lpstr>Calibri</vt:lpstr>
      <vt:lpstr>Century Gothic</vt:lpstr>
      <vt:lpstr>Helvetica</vt:lpstr>
      <vt:lpstr>Times New Roman</vt:lpstr>
      <vt:lpstr>Wingdings</vt:lpstr>
      <vt:lpstr>шаблон_последний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 по итогам обучения Кадрового резерва АО «ОДК»  07-09.10.2016</dc:title>
  <dc:creator>Иванова Евгения Игоревна</dc:creator>
  <cp:lastModifiedBy>Дзюба Анатолий Петрович</cp:lastModifiedBy>
  <cp:revision>653</cp:revision>
  <cp:lastPrinted>2018-07-24T06:33:46Z</cp:lastPrinted>
  <dcterms:modified xsi:type="dcterms:W3CDTF">2018-10-20T19:04:17Z</dcterms:modified>
</cp:coreProperties>
</file>