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2" r:id="rId4"/>
    <p:sldId id="430" r:id="rId5"/>
    <p:sldId id="354" r:id="rId6"/>
    <p:sldId id="437" r:id="rId7"/>
    <p:sldId id="436" r:id="rId8"/>
    <p:sldId id="352" r:id="rId9"/>
    <p:sldId id="438" r:id="rId10"/>
    <p:sldId id="435" r:id="rId11"/>
    <p:sldId id="351" r:id="rId12"/>
    <p:sldId id="353" r:id="rId13"/>
    <p:sldId id="370" r:id="rId14"/>
    <p:sldId id="406" r:id="rId15"/>
    <p:sldId id="431" r:id="rId16"/>
    <p:sldId id="433" r:id="rId17"/>
    <p:sldId id="408" r:id="rId18"/>
    <p:sldId id="407" r:id="rId19"/>
    <p:sldId id="333" r:id="rId20"/>
    <p:sldId id="39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2AA"/>
    <a:srgbClr val="FF3300"/>
    <a:srgbClr val="FFFF00"/>
    <a:srgbClr val="FEEF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32" autoAdjust="0"/>
    <p:restoredTop sz="97849" autoAdjust="0"/>
  </p:normalViewPr>
  <p:slideViewPr>
    <p:cSldViewPr>
      <p:cViewPr>
        <p:scale>
          <a:sx n="70" d="100"/>
          <a:sy n="70" d="100"/>
        </p:scale>
        <p:origin x="-14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E55AE7-E9BD-44EA-9D7A-B72537121B1D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EC0C83-E269-4808-A080-9993BC258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0CF882-903D-4892-B69D-F5A26101E94F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RD - </a:t>
            </a:r>
            <a:r>
              <a:rPr lang="ru-RU" smtClean="0"/>
              <a:t>дороже </a:t>
            </a:r>
            <a:r>
              <a:rPr lang="en-US" smtClean="0"/>
              <a:t>RA </a:t>
            </a:r>
            <a:r>
              <a:rPr lang="ru-RU" smtClean="0"/>
              <a:t>на 20-30%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800" smtClean="0"/>
              <a:t>Учесть пусковые токи </a:t>
            </a:r>
            <a:r>
              <a:rPr lang="en-US" sz="800" smtClean="0"/>
              <a:t>LED!</a:t>
            </a:r>
            <a:endParaRPr lang="ru-RU" sz="8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FBC93C-2AF5-41EF-845B-70E5AEC76CAB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Экономия на приобретении может привести к потерям при эксплуатации. Необходимо:  </a:t>
            </a:r>
            <a:r>
              <a:rPr lang="en-US" smtClean="0"/>
              <a:t>Effective+ Efficiency 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28A27-ECE5-42F7-90D2-D37FA183D5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Добро пожаловать в мир хорошего света АСТЗ - рекламная тема АСТЗ 2019 г.  </a:t>
            </a:r>
            <a:r>
              <a:rPr lang="en-US" dirty="0" smtClean="0"/>
              <a:t>#</a:t>
            </a:r>
            <a:r>
              <a:rPr lang="en-US" dirty="0" err="1" smtClean="0"/>
              <a:t>MirsvetaASTZ</a:t>
            </a:r>
            <a:r>
              <a:rPr lang="en-US" dirty="0" smtClean="0"/>
              <a:t>. #</a:t>
            </a:r>
            <a:r>
              <a:rPr lang="ru-RU" dirty="0" smtClean="0"/>
              <a:t>70</a:t>
            </a:r>
            <a:r>
              <a:rPr lang="en-US" dirty="0" smtClean="0"/>
              <a:t>ASTZ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Удобство света АСТЗ обеспечивается: </a:t>
            </a:r>
            <a:r>
              <a:rPr lang="en-US" dirty="0" smtClean="0"/>
              <a:t>LED </a:t>
            </a:r>
            <a:r>
              <a:rPr lang="ru-RU" dirty="0" smtClean="0"/>
              <a:t>со световой отдачей более 100</a:t>
            </a:r>
            <a:r>
              <a:rPr lang="en-US" dirty="0" smtClean="0"/>
              <a:t>-1</a:t>
            </a:r>
            <a:r>
              <a:rPr lang="ru-RU" dirty="0" smtClean="0"/>
              <a:t>30 лм/Вт, СУО и грамотным проектированием осветительных установок.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Application engineering </a:t>
            </a:r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D7918-BB33-4DB0-A1DF-2215EAE9BA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28A27-ECE5-42F7-90D2-D37FA183D5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Добро пожаловать в мир хорошего света АСТЗ - рекламная тема АСТЗ 2019 г.  </a:t>
            </a:r>
            <a:r>
              <a:rPr lang="en-US" dirty="0" smtClean="0"/>
              <a:t>#</a:t>
            </a:r>
            <a:r>
              <a:rPr lang="en-US" dirty="0" err="1" smtClean="0"/>
              <a:t>MirsvetaASTZ</a:t>
            </a:r>
            <a:r>
              <a:rPr lang="en-US" dirty="0" smtClean="0"/>
              <a:t>. #</a:t>
            </a:r>
            <a:r>
              <a:rPr lang="ru-RU" dirty="0" smtClean="0"/>
              <a:t>70</a:t>
            </a:r>
            <a:r>
              <a:rPr lang="en-US" dirty="0" smtClean="0"/>
              <a:t>ASTZ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Удобство света АСТЗ обеспечивается: </a:t>
            </a:r>
            <a:r>
              <a:rPr lang="en-US" dirty="0" smtClean="0"/>
              <a:t>LED </a:t>
            </a:r>
            <a:r>
              <a:rPr lang="ru-RU" dirty="0" smtClean="0"/>
              <a:t>со световой отдачей более 100</a:t>
            </a:r>
            <a:r>
              <a:rPr lang="en-US" dirty="0" smtClean="0"/>
              <a:t>-1</a:t>
            </a:r>
            <a:r>
              <a:rPr lang="ru-RU" dirty="0" smtClean="0"/>
              <a:t>30 лм/Вт, СУО и грамотным проектированием осветительных установок.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Application engineering </a:t>
            </a:r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Официальный </a:t>
            </a:r>
            <a:r>
              <a:rPr lang="ru-RU" dirty="0" err="1" smtClean="0"/>
              <a:t>плагин</a:t>
            </a:r>
            <a:r>
              <a:rPr lang="ru-RU" dirty="0" smtClean="0"/>
              <a:t>: Световые технологии, АСТЗ, </a:t>
            </a:r>
            <a:r>
              <a:rPr lang="ru-RU" dirty="0" err="1" smtClean="0"/>
              <a:t>Вартон</a:t>
            </a:r>
            <a:r>
              <a:rPr lang="ru-RU" dirty="0" smtClean="0"/>
              <a:t>.. Верификация данных. Фирмы </a:t>
            </a:r>
            <a:r>
              <a:rPr lang="en-US" dirty="0" smtClean="0"/>
              <a:t>CSVT</a:t>
            </a:r>
            <a:r>
              <a:rPr lang="ru-RU" dirty="0" smtClean="0"/>
              <a:t>, </a:t>
            </a:r>
            <a:r>
              <a:rPr lang="en-US" dirty="0" err="1" smtClean="0"/>
              <a:t>Galad</a:t>
            </a:r>
            <a:r>
              <a:rPr lang="en-US" dirty="0" smtClean="0"/>
              <a:t> </a:t>
            </a:r>
            <a:r>
              <a:rPr lang="ru-RU" dirty="0" smtClean="0"/>
              <a:t>вынужденно отказались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782CC7-EC5D-4171-8E8F-A0D128066613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accent2"/>
                </a:solidFill>
              </a:rPr>
              <a:t>Для производственных помещений – конкретный проект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accent2"/>
                </a:solidFill>
              </a:rPr>
              <a:t>Для складов могут быть использованы СУО </a:t>
            </a:r>
            <a:r>
              <a:rPr lang="en-US" smtClean="0">
                <a:solidFill>
                  <a:schemeClr val="accent2"/>
                </a:solidFill>
              </a:rPr>
              <a:t>Corridor function </a:t>
            </a:r>
            <a:r>
              <a:rPr lang="ru-RU" smtClean="0">
                <a:solidFill>
                  <a:schemeClr val="accent2"/>
                </a:solidFill>
              </a:rPr>
              <a:t>протокол </a:t>
            </a:r>
            <a:r>
              <a:rPr lang="en-US" smtClean="0">
                <a:solidFill>
                  <a:schemeClr val="accent2"/>
                </a:solidFill>
              </a:rPr>
              <a:t>DSI</a:t>
            </a:r>
            <a:endParaRPr lang="ru-RU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390" y="8685706"/>
            <a:ext cx="2972013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47D7D6-49C3-4D3F-B70A-463E6C8E9FA2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Схема применения СП в зависимости от высоты установки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solidFill>
                  <a:schemeClr val="accent2"/>
                </a:solidFill>
              </a:rPr>
              <a:t>Пожароопасные зоны</a:t>
            </a:r>
          </a:p>
          <a:p>
            <a:pPr eaLnBrk="1" hangingPunct="1"/>
            <a:r>
              <a:rPr lang="ru-RU" dirty="0" smtClean="0"/>
              <a:t>Опасные зоны по противопожарном отношении делятся на следующие классы: Объекты П-I. Определяются в местах, имеющих концентрацию горючих жидких веществ с показателем граничной температуры вспышки более 61 </a:t>
            </a:r>
            <a:r>
              <a:rPr lang="ru-RU" dirty="0" err="1" smtClean="0"/>
              <a:t>ºС</a:t>
            </a:r>
            <a:r>
              <a:rPr lang="ru-RU" dirty="0" smtClean="0"/>
              <a:t>. Зоны П-II. Их выделяют в помещениях с большим содержанием волокон в воздухе и технологической пыли горючего характера. Территории </a:t>
            </a:r>
            <a:r>
              <a:rPr lang="ru-RU" dirty="0" err="1" smtClean="0"/>
              <a:t>П-IIa</a:t>
            </a:r>
            <a:r>
              <a:rPr lang="ru-RU" dirty="0" smtClean="0"/>
              <a:t>. Их классификация взрывоопасных зон описывает как места, где содержатся твердые возгораемые материалы с удельным пожарным давлением более 1 мДж на 1 м2. Зоны П-III. Находятся за стеной помещений с хранящимися в них горючими твердыми материалами, текучими жидкостями и взрывными газообразными смесями.</a:t>
            </a:r>
          </a:p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DFD3-74B9-436B-9E5D-03DA0066EB64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5597-3018-4773-9C09-EF37D807F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219B-5BB2-4C69-8BF7-4183DA5B00F7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EE45-A480-4CAF-A469-200B082D8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3E8C-74DD-4007-B777-A13EB73AD28F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E337-905C-493C-B3CC-097A9D13C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0962-2438-4204-9EEB-49D8881B5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B30E-76D0-42CB-A211-32D83499B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CAAD-D47F-428C-9067-3BBF58721D73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488A-A43C-458E-823A-09DA68C43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2B32-E6AD-4E71-B6C1-9D08A2D5270B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06E6-3890-44B4-84D6-8EFBC1B01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FA21-E138-4087-B039-C414DB60E239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C653-4B22-4C03-B335-7804A8552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157E-37F7-47A3-9CB2-7E110E182B0C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9D2E-728C-4103-A22F-525FB445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D43F-E731-4175-8689-D95159BD8A2D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5466-512F-4EE1-B153-A2545E6A3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A51F-EDE0-4E54-A491-2F848BB3BA2B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5A9E-D1B1-495E-A261-21A332F46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2369-DA4C-41C6-8E6A-258025E2A300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E307-7C57-4BD8-865A-6DF3824AB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2F1D-EDB8-4EF0-8606-77183D7C92F6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A08E-9102-4ECF-963F-4F94456D1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E29B4-6EAD-4EA0-AF4C-26C4C92A395B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8BBF27-DAFB-4106-9F2D-27CCF755D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857224" y="4071942"/>
            <a:ext cx="7786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«Базовые световые решения для промышленности и ТЭК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 </a:t>
            </a:r>
            <a:r>
              <a:rPr lang="ru-RU" sz="3200" dirty="0" smtClean="0">
                <a:solidFill>
                  <a:schemeClr val="bg1"/>
                </a:solidFill>
              </a:rPr>
              <a:t>основе светильников АСТЗ и СУО»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3132138" y="6308725"/>
            <a:ext cx="2928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v.zavodov@astz.ru</a:t>
            </a:r>
            <a:endParaRPr lang="ru-RU" sz="1400">
              <a:solidFill>
                <a:schemeClr val="bg1"/>
              </a:solidFill>
            </a:endParaRPr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642918"/>
            <a:ext cx="3070340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7" descr="115551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5148263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1"/>
          <p:cNvSpPr txBox="1">
            <a:spLocks/>
          </p:cNvSpPr>
          <p:nvPr/>
        </p:nvSpPr>
        <p:spPr bwMode="auto">
          <a:xfrm>
            <a:off x="500063" y="4071938"/>
            <a:ext cx="1285875" cy="357187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ДСП15-..3 </a:t>
            </a:r>
            <a:r>
              <a:rPr lang="en-US" sz="1500" b="1" dirty="0" err="1" smtClean="0">
                <a:solidFill>
                  <a:srgbClr val="F2F2F2"/>
                </a:solidFill>
                <a:latin typeface="+mn-lt"/>
              </a:rPr>
              <a:t>Kosmos</a:t>
            </a:r>
            <a:r>
              <a:rPr lang="en-US" sz="1500" b="1" dirty="0">
                <a:solidFill>
                  <a:srgbClr val="F2F2F2"/>
                </a:solidFill>
                <a:latin typeface="+mn-lt"/>
              </a:rPr>
              <a:t> 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5516563"/>
            <a:ext cx="16557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ru-RU" sz="1200"/>
              <a:t>80,120, 160 Вт</a:t>
            </a: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IP6</a:t>
            </a:r>
            <a:r>
              <a:rPr lang="ru-RU" sz="1200"/>
              <a:t>5, У</a:t>
            </a:r>
            <a:r>
              <a:rPr lang="en-US" sz="1200"/>
              <a:t>1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/>
              <a:t> темперированное стекло П-</a:t>
            </a:r>
            <a:r>
              <a:rPr lang="en-US" sz="1200"/>
              <a:t>II</a:t>
            </a:r>
            <a:r>
              <a:rPr lang="ru-RU" sz="1200"/>
              <a:t>а</a:t>
            </a:r>
          </a:p>
        </p:txBody>
      </p:sp>
      <p:sp>
        <p:nvSpPr>
          <p:cNvPr id="32773" name="Rectangle 2"/>
          <p:cNvSpPr txBox="1">
            <a:spLocks noChangeArrowheads="1"/>
          </p:cNvSpPr>
          <p:nvPr/>
        </p:nvSpPr>
        <p:spPr bwMode="auto">
          <a:xfrm>
            <a:off x="2143125" y="142875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Calibri" pitchFamily="34" charset="0"/>
              </a:rPr>
              <a:t>ДСП15 </a:t>
            </a:r>
            <a:r>
              <a:rPr lang="en-US" sz="2000" dirty="0" err="1">
                <a:latin typeface="Calibri" pitchFamily="34" charset="0"/>
              </a:rPr>
              <a:t>Kosmos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2774" name="Прямоугольник 7"/>
          <p:cNvSpPr>
            <a:spLocks noChangeArrowheads="1"/>
          </p:cNvSpPr>
          <p:nvPr/>
        </p:nvSpPr>
        <p:spPr bwMode="auto">
          <a:xfrm>
            <a:off x="2571736" y="571480"/>
            <a:ext cx="5657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Светильники  предназначены для общего освещения производственных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и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иных помещений с высокими пролетами.</a:t>
            </a:r>
          </a:p>
        </p:txBody>
      </p:sp>
      <p:sp>
        <p:nvSpPr>
          <p:cNvPr id="32775" name="Содержимое 2"/>
          <p:cNvSpPr txBox="1">
            <a:spLocks/>
          </p:cNvSpPr>
          <p:nvPr/>
        </p:nvSpPr>
        <p:spPr bwMode="auto">
          <a:xfrm>
            <a:off x="5894395" y="1142984"/>
            <a:ext cx="324960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endParaRPr lang="ru-RU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Мощность</a:t>
            </a:r>
            <a:r>
              <a:rPr lang="en-US" sz="1400" dirty="0">
                <a:latin typeface="Calibri" pitchFamily="34" charset="0"/>
              </a:rPr>
              <a:t> 40</a:t>
            </a:r>
            <a:r>
              <a:rPr lang="ru-RU" sz="1400" dirty="0">
                <a:latin typeface="Calibri" pitchFamily="34" charset="0"/>
              </a:rPr>
              <a:t>,80,120, 160, 200, 240 Вт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Световая отдача 109</a:t>
            </a:r>
            <a:r>
              <a:rPr lang="en-US" sz="1400" dirty="0">
                <a:latin typeface="Calibri" pitchFamily="34" charset="0"/>
              </a:rPr>
              <a:t>-</a:t>
            </a:r>
            <a:r>
              <a:rPr lang="ru-RU" sz="1400" dirty="0">
                <a:latin typeface="Calibri" pitchFamily="34" charset="0"/>
              </a:rPr>
              <a:t>133 лм/Вт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Степень защиты  </a:t>
            </a:r>
            <a:r>
              <a:rPr lang="en-US" sz="1400" dirty="0">
                <a:latin typeface="Calibri" pitchFamily="34" charset="0"/>
              </a:rPr>
              <a:t>IP</a:t>
            </a:r>
            <a:r>
              <a:rPr lang="ru-RU" sz="1400" dirty="0">
                <a:latin typeface="Calibri" pitchFamily="34" charset="0"/>
              </a:rPr>
              <a:t>65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Категория У1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силикатное стекло (П-</a:t>
            </a:r>
            <a:r>
              <a:rPr lang="en-US" sz="1400" dirty="0">
                <a:latin typeface="Calibri" pitchFamily="34" charset="0"/>
              </a:rPr>
              <a:t>II</a:t>
            </a:r>
            <a:r>
              <a:rPr lang="ru-RU" sz="1400" dirty="0">
                <a:latin typeface="Calibri" pitchFamily="34" charset="0"/>
              </a:rPr>
              <a:t>а)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34" charset="0"/>
              </a:rPr>
              <a:t>I</a:t>
            </a:r>
            <a:r>
              <a:rPr lang="ru-RU" sz="1400" dirty="0">
                <a:latin typeface="Calibri" pitchFamily="34" charset="0"/>
              </a:rPr>
              <a:t> класс защиты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ССТ=5000К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Различные КСС (Г, Д, К)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Модели с БАП (5%, 1 и 3 часа, УХЛ4), управлением </a:t>
            </a:r>
            <a:r>
              <a:rPr lang="en-US" sz="1400" dirty="0">
                <a:latin typeface="Calibri" pitchFamily="34" charset="0"/>
              </a:rPr>
              <a:t>RA</a:t>
            </a:r>
            <a:r>
              <a:rPr lang="ru-RU" sz="1400" dirty="0">
                <a:latin typeface="Calibri" pitchFamily="34" charset="0"/>
              </a:rPr>
              <a:t> (1-10</a:t>
            </a:r>
            <a:r>
              <a:rPr lang="en-US" sz="1400" dirty="0">
                <a:latin typeface="Calibri" pitchFamily="34" charset="0"/>
              </a:rPr>
              <a:t> B)</a:t>
            </a:r>
            <a:endParaRPr lang="ru-RU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Модели с </a:t>
            </a:r>
            <a:r>
              <a:rPr lang="en-US" sz="1400" dirty="0">
                <a:latin typeface="Calibri" pitchFamily="34" charset="0"/>
              </a:rPr>
              <a:t>Ta</a:t>
            </a:r>
            <a:r>
              <a:rPr lang="ru-RU" sz="1400" dirty="0">
                <a:latin typeface="Calibri" pitchFamily="34" charset="0"/>
              </a:rPr>
              <a:t>=60</a:t>
            </a:r>
            <a:r>
              <a:rPr lang="en-US" sz="1400" dirty="0">
                <a:latin typeface="Calibri" pitchFamily="34" charset="0"/>
              </a:rPr>
              <a:t>C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32776" name="Заголовок 1"/>
          <p:cNvSpPr txBox="1">
            <a:spLocks/>
          </p:cNvSpPr>
          <p:nvPr/>
        </p:nvSpPr>
        <p:spPr bwMode="auto">
          <a:xfrm>
            <a:off x="0" y="214313"/>
            <a:ext cx="2051050" cy="1054100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F2F2F2"/>
                </a:solidFill>
                <a:latin typeface="+mn-lt"/>
              </a:rPr>
              <a:t>Промышленные  </a:t>
            </a:r>
            <a:r>
              <a:rPr lang="ru-RU" sz="1500" b="1" dirty="0">
                <a:solidFill>
                  <a:srgbClr val="F2F2F2"/>
                </a:solidFill>
                <a:latin typeface="+mn-lt"/>
              </a:rPr>
              <a:t>светильники</a:t>
            </a:r>
          </a:p>
          <a:p>
            <a:pPr algn="ctr">
              <a:defRPr/>
            </a:pP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32777" name="Заголовок 1"/>
          <p:cNvSpPr txBox="1">
            <a:spLocks/>
          </p:cNvSpPr>
          <p:nvPr/>
        </p:nvSpPr>
        <p:spPr bwMode="auto">
          <a:xfrm>
            <a:off x="2195513" y="4076700"/>
            <a:ext cx="1285875" cy="35718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>
                <a:solidFill>
                  <a:srgbClr val="F2F2F2"/>
                </a:solidFill>
                <a:latin typeface="+mn-lt"/>
              </a:rPr>
              <a:t>ДСП19</a:t>
            </a:r>
            <a:r>
              <a:rPr lang="en-US" sz="1500" b="1">
                <a:solidFill>
                  <a:srgbClr val="F2F2F2"/>
                </a:solidFill>
                <a:latin typeface="+mn-lt"/>
              </a:rPr>
              <a:t> Quant</a:t>
            </a:r>
            <a:endParaRPr lang="ru-RU" sz="1500" b="1">
              <a:solidFill>
                <a:srgbClr val="F2F2F2"/>
              </a:solidFill>
              <a:latin typeface="+mn-lt"/>
            </a:endParaRPr>
          </a:p>
        </p:txBody>
      </p:sp>
      <p:sp>
        <p:nvSpPr>
          <p:cNvPr id="32778" name="Rectangle 4"/>
          <p:cNvSpPr>
            <a:spLocks noChangeArrowheads="1"/>
          </p:cNvSpPr>
          <p:nvPr/>
        </p:nvSpPr>
        <p:spPr bwMode="auto">
          <a:xfrm>
            <a:off x="2051050" y="5516563"/>
            <a:ext cx="18002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ru-RU" sz="1200"/>
              <a:t>55, 110, 160, 210 Вт</a:t>
            </a: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IP6</a:t>
            </a:r>
            <a:r>
              <a:rPr lang="ru-RU" sz="1200"/>
              <a:t>5, У3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/>
              <a:t> Модульная конструкция</a:t>
            </a:r>
            <a:endParaRPr lang="ru-RU" sz="1400"/>
          </a:p>
        </p:txBody>
      </p:sp>
      <p:pic>
        <p:nvPicPr>
          <p:cNvPr id="32779" name="Picture 19" descr="11555162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365625"/>
            <a:ext cx="1511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21" descr="&amp;Kcy;&amp;ucy;&amp;pcy;&amp;icy;&amp;tcy;&amp;softcy; &amp;Scy;&amp;vcy;&amp;iecy;&amp;tcy;&amp;ocy;&amp;dcy;&amp;icy;&amp;ocy;&amp;dcy;&amp;ncy;&amp;ycy;&amp;jcy; &amp;scy;&amp;vcy;&amp;iecy;&amp;tcy;&amp;icy;&amp;lcy;&amp;softcy;&amp;ncy;&amp;icy;&amp;kcy; &amp;scy;&amp;iecy;&amp;rcy;&amp;icy;&amp;icy; &amp;Dcy;&amp;Scy;&amp;Pcy;19 Qua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437063"/>
            <a:ext cx="122396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Заголовок 1"/>
          <p:cNvSpPr txBox="1">
            <a:spLocks/>
          </p:cNvSpPr>
          <p:nvPr/>
        </p:nvSpPr>
        <p:spPr bwMode="auto">
          <a:xfrm>
            <a:off x="4068763" y="4076700"/>
            <a:ext cx="1285875" cy="35718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>
                <a:solidFill>
                  <a:srgbClr val="F2F2F2"/>
                </a:solidFill>
                <a:latin typeface="+mn-lt"/>
              </a:rPr>
              <a:t>ДСП17 * </a:t>
            </a:r>
            <a:r>
              <a:rPr lang="en-US" sz="1500" b="1">
                <a:solidFill>
                  <a:srgbClr val="F2F2F2"/>
                </a:solidFill>
                <a:latin typeface="+mn-lt"/>
              </a:rPr>
              <a:t>Vector</a:t>
            </a:r>
            <a:endParaRPr lang="ru-RU" sz="1500" b="1">
              <a:solidFill>
                <a:srgbClr val="F2F2F2"/>
              </a:solidFill>
              <a:latin typeface="+mn-lt"/>
            </a:endParaRPr>
          </a:p>
        </p:txBody>
      </p:sp>
      <p:sp>
        <p:nvSpPr>
          <p:cNvPr id="32782" name="Rectangle 4"/>
          <p:cNvSpPr>
            <a:spLocks noChangeArrowheads="1"/>
          </p:cNvSpPr>
          <p:nvPr/>
        </p:nvSpPr>
        <p:spPr bwMode="auto">
          <a:xfrm>
            <a:off x="3995738" y="5734050"/>
            <a:ext cx="180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en-US" sz="1200"/>
              <a:t>LED E40</a:t>
            </a:r>
            <a:endParaRPr lang="ru-RU" sz="1400"/>
          </a:p>
        </p:txBody>
      </p:sp>
      <p:pic>
        <p:nvPicPr>
          <p:cNvPr id="32783" name="Picture 26" descr="10551507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500570"/>
            <a:ext cx="11525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1" descr="C:\Users\zvd\Desktop\реклама 2015\Фото для каталога АСТЗ 2016\photo_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365625"/>
            <a:ext cx="28035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0" descr="113153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71500"/>
            <a:ext cx="42116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2" descr="11625301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398963"/>
            <a:ext cx="15843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9" descr="1212545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357694"/>
            <a:ext cx="14398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Заголовок 1"/>
          <p:cNvSpPr txBox="1">
            <a:spLocks/>
          </p:cNvSpPr>
          <p:nvPr/>
        </p:nvSpPr>
        <p:spPr bwMode="auto">
          <a:xfrm>
            <a:off x="500063" y="4071938"/>
            <a:ext cx="1285875" cy="357187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ДСП0</a:t>
            </a:r>
            <a:r>
              <a:rPr lang="en-US" sz="1500" b="1" dirty="0">
                <a:solidFill>
                  <a:srgbClr val="F2F2F2"/>
                </a:solidFill>
                <a:latin typeface="+mn-lt"/>
              </a:rPr>
              <a:t>4 Star</a:t>
            </a:r>
            <a:r>
              <a:rPr lang="ru-RU" sz="1500" b="1" dirty="0">
                <a:solidFill>
                  <a:srgbClr val="F2F2F2"/>
                </a:solidFill>
                <a:latin typeface="+mn-lt"/>
              </a:rPr>
              <a:t> Е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179388" y="5516563"/>
            <a:ext cx="18002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 dirty="0">
                <a:latin typeface="Calibri" pitchFamily="34" charset="0"/>
              </a:rPr>
              <a:t> </a:t>
            </a:r>
            <a:r>
              <a:rPr lang="ru-RU" sz="1200" dirty="0"/>
              <a:t>50, 100, 200, 300 Вт</a:t>
            </a:r>
          </a:p>
          <a:p>
            <a:pPr>
              <a:buFont typeface="Arial" charset="0"/>
              <a:buChar char="•"/>
            </a:pPr>
            <a:r>
              <a:rPr lang="en-US" sz="1200" dirty="0">
                <a:latin typeface="Calibri" pitchFamily="34" charset="0"/>
              </a:rPr>
              <a:t>IP6</a:t>
            </a:r>
            <a:r>
              <a:rPr lang="ru-RU" sz="1200" dirty="0"/>
              <a:t>5, У2</a:t>
            </a:r>
            <a:endParaRPr lang="ru-RU" sz="12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 dirty="0"/>
              <a:t> Е – внешний драйвер</a:t>
            </a:r>
            <a:endParaRPr lang="ru-RU" sz="1400" dirty="0"/>
          </a:p>
        </p:txBody>
      </p:sp>
      <p:sp>
        <p:nvSpPr>
          <p:cNvPr id="33800" name="Rectangle 2"/>
          <p:cNvSpPr txBox="1">
            <a:spLocks noChangeArrowheads="1"/>
          </p:cNvSpPr>
          <p:nvPr/>
        </p:nvSpPr>
        <p:spPr bwMode="auto">
          <a:xfrm>
            <a:off x="2143125" y="142875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Calibri" pitchFamily="34" charset="0"/>
              </a:rPr>
              <a:t>ДСП04 </a:t>
            </a:r>
            <a:r>
              <a:rPr lang="en-US" sz="2000" dirty="0">
                <a:latin typeface="Calibri" pitchFamily="34" charset="0"/>
              </a:rPr>
              <a:t>Star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3801" name="Прямоугольник 7"/>
          <p:cNvSpPr>
            <a:spLocks noChangeArrowheads="1"/>
          </p:cNvSpPr>
          <p:nvPr/>
        </p:nvSpPr>
        <p:spPr bwMode="auto">
          <a:xfrm>
            <a:off x="3276600" y="642938"/>
            <a:ext cx="52244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Светильники  предназначены для общего освещения производственных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и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иных помещений с особо высокими пролетами.</a:t>
            </a:r>
          </a:p>
        </p:txBody>
      </p:sp>
      <p:sp>
        <p:nvSpPr>
          <p:cNvPr id="33802" name="Содержимое 2"/>
          <p:cNvSpPr txBox="1">
            <a:spLocks/>
          </p:cNvSpPr>
          <p:nvPr/>
        </p:nvSpPr>
        <p:spPr bwMode="auto">
          <a:xfrm>
            <a:off x="5786446" y="1285860"/>
            <a:ext cx="321471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Мощность</a:t>
            </a:r>
            <a:r>
              <a:rPr lang="en-US" sz="1400" dirty="0">
                <a:latin typeface="Calibri" pitchFamily="34" charset="0"/>
              </a:rPr>
              <a:t> 35</a:t>
            </a:r>
            <a:r>
              <a:rPr lang="ru-RU" sz="1400" dirty="0">
                <a:latin typeface="Calibri" pitchFamily="34" charset="0"/>
              </a:rPr>
              <a:t>, 50, 100,150, 200, 300 Вт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Световая отдача 114</a:t>
            </a:r>
            <a:r>
              <a:rPr lang="en-US" sz="1400" dirty="0">
                <a:latin typeface="Calibri" pitchFamily="34" charset="0"/>
              </a:rPr>
              <a:t>-</a:t>
            </a:r>
            <a:r>
              <a:rPr lang="ru-RU" sz="1400" dirty="0">
                <a:latin typeface="Calibri" pitchFamily="34" charset="0"/>
              </a:rPr>
              <a:t>132 лм/Вт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Степень защиты  </a:t>
            </a:r>
            <a:r>
              <a:rPr lang="en-US" sz="1400" dirty="0">
                <a:latin typeface="Calibri" pitchFamily="34" charset="0"/>
              </a:rPr>
              <a:t>IP</a:t>
            </a:r>
            <a:r>
              <a:rPr lang="ru-RU" sz="1400" dirty="0">
                <a:latin typeface="Calibri" pitchFamily="34" charset="0"/>
              </a:rPr>
              <a:t>65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Категория У3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силикатное стекло (П-</a:t>
            </a:r>
            <a:r>
              <a:rPr lang="en-US" sz="1400" dirty="0">
                <a:latin typeface="Calibri" pitchFamily="34" charset="0"/>
              </a:rPr>
              <a:t>II</a:t>
            </a:r>
            <a:r>
              <a:rPr lang="ru-RU" sz="1400" dirty="0">
                <a:latin typeface="Calibri" pitchFamily="34" charset="0"/>
              </a:rPr>
              <a:t>а)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34" charset="0"/>
              </a:rPr>
              <a:t>I</a:t>
            </a:r>
            <a:r>
              <a:rPr lang="ru-RU" sz="1400" dirty="0">
                <a:latin typeface="Calibri" pitchFamily="34" charset="0"/>
              </a:rPr>
              <a:t> класс защиты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ССТ=5000К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Различные КСС (Г, Д, К)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Подвес на крюк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Модели с БАП (5%, 1 и 3 часа, УХЛ4), управлением </a:t>
            </a:r>
            <a:r>
              <a:rPr lang="en-US" sz="1400" dirty="0">
                <a:latin typeface="Calibri" pitchFamily="34" charset="0"/>
              </a:rPr>
              <a:t>RA</a:t>
            </a:r>
            <a:r>
              <a:rPr lang="ru-RU" sz="1400" dirty="0">
                <a:latin typeface="Calibri" pitchFamily="34" charset="0"/>
              </a:rPr>
              <a:t> (1-10</a:t>
            </a:r>
            <a:r>
              <a:rPr lang="en-US" sz="1400" dirty="0">
                <a:latin typeface="Calibri" pitchFamily="34" charset="0"/>
              </a:rPr>
              <a:t> B)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33803" name="Заголовок 1"/>
          <p:cNvSpPr txBox="1">
            <a:spLocks/>
          </p:cNvSpPr>
          <p:nvPr/>
        </p:nvSpPr>
        <p:spPr bwMode="auto">
          <a:xfrm>
            <a:off x="0" y="214313"/>
            <a:ext cx="2051050" cy="1054100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Подвесные</a:t>
            </a:r>
            <a:endParaRPr lang="en-US" sz="1500" b="1" dirty="0">
              <a:solidFill>
                <a:srgbClr val="F2F2F2"/>
              </a:solidFill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 светильники</a:t>
            </a:r>
          </a:p>
          <a:p>
            <a:pPr algn="ctr">
              <a:defRPr/>
            </a:pP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33804" name="Заголовок 1"/>
          <p:cNvSpPr txBox="1">
            <a:spLocks/>
          </p:cNvSpPr>
          <p:nvPr/>
        </p:nvSpPr>
        <p:spPr bwMode="auto">
          <a:xfrm>
            <a:off x="2339975" y="4076700"/>
            <a:ext cx="1285875" cy="35718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ДСП0</a:t>
            </a:r>
            <a:r>
              <a:rPr lang="en-US" sz="1500" b="1" dirty="0">
                <a:solidFill>
                  <a:srgbClr val="F2F2F2"/>
                </a:solidFill>
                <a:latin typeface="+mn-lt"/>
              </a:rPr>
              <a:t>8 Sirius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33805" name="Rectangle 4"/>
          <p:cNvSpPr>
            <a:spLocks noChangeArrowheads="1"/>
          </p:cNvSpPr>
          <p:nvPr/>
        </p:nvSpPr>
        <p:spPr bwMode="auto">
          <a:xfrm>
            <a:off x="2019300" y="5521325"/>
            <a:ext cx="1800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ru-RU" sz="1200"/>
              <a:t>450, 600 Вт</a:t>
            </a: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IP6</a:t>
            </a:r>
            <a:r>
              <a:rPr lang="ru-RU" sz="1200"/>
              <a:t>5, У2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/>
              <a:t>Прозрачный ПК</a:t>
            </a:r>
          </a:p>
          <a:p>
            <a:pPr>
              <a:buFont typeface="Arial" charset="0"/>
              <a:buChar char="•"/>
            </a:pPr>
            <a:r>
              <a:rPr lang="ru-RU" sz="1200"/>
              <a:t>КСС Г, Д, К</a:t>
            </a:r>
            <a:endParaRPr lang="ru-RU" sz="1400"/>
          </a:p>
        </p:txBody>
      </p:sp>
      <p:pic>
        <p:nvPicPr>
          <p:cNvPr id="33806" name="Picture 22" descr="&amp;Kcy;&amp;ucy;&amp;pcy;&amp;icy;&amp;tcy;&amp;softcy; &amp;Scy;&amp;vcy;&amp;iecy;&amp;tcy;&amp;ocy;&amp;dcy;&amp;icy;&amp;ocy;&amp;dcy;&amp;ncy;&amp;ycy;&amp;jcy; &amp;scy;&amp;vcy;&amp;iecy;&amp;tcy;&amp;icy;&amp;lcy;&amp;softcy;&amp;ncy;&amp;icy;&amp;kcy; &amp;scy;&amp;iecy;&amp;rcy;&amp;icy;&amp;icy; &amp;Dcy;&amp;Scy;&amp;Pcy;08 Siri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1100" y="4441825"/>
            <a:ext cx="1443038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Rectangle 4"/>
          <p:cNvSpPr>
            <a:spLocks noChangeArrowheads="1"/>
          </p:cNvSpPr>
          <p:nvPr/>
        </p:nvSpPr>
        <p:spPr bwMode="auto">
          <a:xfrm>
            <a:off x="3995738" y="5589588"/>
            <a:ext cx="18002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ru-RU" sz="1200"/>
              <a:t>450, 600 Вт</a:t>
            </a: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IP6</a:t>
            </a:r>
            <a:r>
              <a:rPr lang="ru-RU" sz="1200"/>
              <a:t>5, У1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/>
              <a:t> Лира, козырек</a:t>
            </a:r>
            <a:endParaRPr lang="ru-RU" sz="1400"/>
          </a:p>
        </p:txBody>
      </p:sp>
      <p:pic>
        <p:nvPicPr>
          <p:cNvPr id="33808" name="Picture 6" descr="F:\Фото каталог\Фото\Новая папка\5d422ac8da18300190d8ed2f3af6300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4292600"/>
            <a:ext cx="27368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4214810" y="4071942"/>
            <a:ext cx="1285875" cy="35718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F2F2F2"/>
                </a:solidFill>
                <a:latin typeface="+mn-lt"/>
              </a:rPr>
              <a:t>Д</a:t>
            </a:r>
            <a:r>
              <a:rPr lang="ru-RU" sz="1500" b="1" dirty="0" smtClean="0">
                <a:solidFill>
                  <a:srgbClr val="F2F2F2"/>
                </a:solidFill>
                <a:latin typeface="+mn-lt"/>
              </a:rPr>
              <a:t>О</a:t>
            </a:r>
            <a:r>
              <a:rPr lang="en-US" sz="1500" b="1" dirty="0" smtClean="0">
                <a:solidFill>
                  <a:srgbClr val="F2F2F2"/>
                </a:solidFill>
                <a:latin typeface="+mn-lt"/>
              </a:rPr>
              <a:t> 08 Sirius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" descr="&amp;Kcy;&amp;ucy;&amp;pcy;&amp;icy;&amp;tcy;&amp;softcy; &amp;Vcy;&amp;zcy;&amp;rcy;&amp;ycy;&amp;vcy;&amp;ocy;&amp;zcy;&amp;acy;&amp;shchcy;&amp;icy;&amp;shchcy;&amp;iecy;&amp;ncy;&amp;ncy;&amp;ycy;&amp;jcy; &amp;scy;&amp;vcy;&amp;iecy;&amp;tcy;&amp;icy;&amp;lcy;&amp;softcy;&amp;ncy;&amp;icy;&amp;kcy; &amp;Dcy;&amp;Scy;&amp;Pcy;34 Leda 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81075"/>
            <a:ext cx="3671887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1"/>
          <p:cNvSpPr txBox="1">
            <a:spLocks/>
          </p:cNvSpPr>
          <p:nvPr/>
        </p:nvSpPr>
        <p:spPr bwMode="auto">
          <a:xfrm>
            <a:off x="500063" y="4071938"/>
            <a:ext cx="1285875" cy="357187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ДСП</a:t>
            </a:r>
            <a:r>
              <a:rPr lang="en-US" sz="1500" b="1" dirty="0">
                <a:solidFill>
                  <a:srgbClr val="F2F2F2"/>
                </a:solidFill>
                <a:latin typeface="+mn-lt"/>
              </a:rPr>
              <a:t>3</a:t>
            </a:r>
            <a:r>
              <a:rPr lang="ru-RU" sz="1500" b="1" dirty="0">
                <a:solidFill>
                  <a:srgbClr val="F2F2F2"/>
                </a:solidFill>
                <a:latin typeface="+mn-lt"/>
              </a:rPr>
              <a:t>5</a:t>
            </a:r>
            <a:r>
              <a:rPr lang="en-US" sz="1500" b="1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F2F2F2"/>
                </a:solidFill>
                <a:latin typeface="+mn-lt"/>
              </a:rPr>
              <a:t>Kalisto</a:t>
            </a:r>
            <a:r>
              <a:rPr lang="en-US" sz="1500" b="1" dirty="0">
                <a:solidFill>
                  <a:srgbClr val="F2F2F2"/>
                </a:solidFill>
                <a:latin typeface="+mn-lt"/>
              </a:rPr>
              <a:t> Ex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9388" y="5516563"/>
            <a:ext cx="16557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ru-RU" sz="1200"/>
              <a:t>80,120, 160, 200, 240 Вт, 144 лм)Вт</a:t>
            </a: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IP6</a:t>
            </a:r>
            <a:r>
              <a:rPr lang="ru-RU" sz="1200"/>
              <a:t>7, У1, П</a:t>
            </a:r>
            <a:r>
              <a:rPr lang="en-US" sz="1200"/>
              <a:t>-II</a:t>
            </a:r>
            <a:r>
              <a:rPr lang="ru-RU" sz="1200"/>
              <a:t>а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/>
              <a:t> темперированное стекло П-</a:t>
            </a:r>
            <a:r>
              <a:rPr lang="en-US" sz="1200"/>
              <a:t>II</a:t>
            </a:r>
            <a:r>
              <a:rPr lang="ru-RU" sz="1200"/>
              <a:t>а</a:t>
            </a:r>
          </a:p>
        </p:txBody>
      </p:sp>
      <p:sp>
        <p:nvSpPr>
          <p:cNvPr id="34821" name="Rectangle 2"/>
          <p:cNvSpPr txBox="1">
            <a:spLocks noChangeArrowheads="1"/>
          </p:cNvSpPr>
          <p:nvPr/>
        </p:nvSpPr>
        <p:spPr bwMode="auto">
          <a:xfrm>
            <a:off x="2143125" y="142875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Calibri" pitchFamily="34" charset="0"/>
              </a:rPr>
              <a:t>ДСП34 </a:t>
            </a:r>
            <a:r>
              <a:rPr lang="en-US" sz="2000" dirty="0">
                <a:latin typeface="Calibri" pitchFamily="34" charset="0"/>
              </a:rPr>
              <a:t>Leda Ex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4822" name="Прямоугольник 7"/>
          <p:cNvSpPr>
            <a:spLocks noChangeArrowheads="1"/>
          </p:cNvSpPr>
          <p:nvPr/>
        </p:nvSpPr>
        <p:spPr bwMode="auto">
          <a:xfrm>
            <a:off x="2643174" y="571480"/>
            <a:ext cx="5657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Светильники  предназначены для общего освещения </a:t>
            </a:r>
            <a:r>
              <a:rPr lang="ru-RU" sz="1400" dirty="0"/>
              <a:t>производственных</a:t>
            </a:r>
            <a:r>
              <a:rPr lang="en-US" sz="1400" dirty="0"/>
              <a:t> </a:t>
            </a:r>
            <a:r>
              <a:rPr lang="ru-RU" sz="1400" dirty="0">
                <a:latin typeface="Calibri" pitchFamily="34" charset="0"/>
              </a:rPr>
              <a:t>и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ru-RU" sz="1400" dirty="0"/>
              <a:t>иных</a:t>
            </a:r>
            <a:r>
              <a:rPr lang="ru-RU" sz="1400" dirty="0">
                <a:latin typeface="Calibri" pitchFamily="34" charset="0"/>
              </a:rPr>
              <a:t> помещений</a:t>
            </a:r>
            <a:r>
              <a:rPr lang="ru-RU" sz="1400" dirty="0"/>
              <a:t> с взрывоопасными зонами</a:t>
            </a:r>
          </a:p>
        </p:txBody>
      </p:sp>
      <p:sp>
        <p:nvSpPr>
          <p:cNvPr id="34823" name="Содержимое 2"/>
          <p:cNvSpPr txBox="1">
            <a:spLocks/>
          </p:cNvSpPr>
          <p:nvPr/>
        </p:nvSpPr>
        <p:spPr bwMode="auto">
          <a:xfrm>
            <a:off x="3786182" y="1341438"/>
            <a:ext cx="301784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endParaRPr lang="ru-RU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2Ех </a:t>
            </a:r>
            <a:r>
              <a:rPr lang="en-US" sz="1400" dirty="0" err="1">
                <a:latin typeface="Calibri" pitchFamily="34" charset="0"/>
              </a:rPr>
              <a:t>nR</a:t>
            </a:r>
            <a:r>
              <a:rPr lang="en-US" sz="1400" dirty="0">
                <a:latin typeface="Calibri" pitchFamily="34" charset="0"/>
              </a:rPr>
              <a:t> II T6 </a:t>
            </a:r>
            <a:r>
              <a:rPr lang="en-US" sz="1400" dirty="0" err="1">
                <a:latin typeface="Calibri" pitchFamily="34" charset="0"/>
              </a:rPr>
              <a:t>Gc</a:t>
            </a:r>
            <a:r>
              <a:rPr lang="en-US" sz="1400" dirty="0">
                <a:latin typeface="Calibri" pitchFamily="34" charset="0"/>
              </a:rPr>
              <a:t> X / Ex </a:t>
            </a:r>
            <a:r>
              <a:rPr lang="en-US" sz="1400" dirty="0" err="1">
                <a:latin typeface="Calibri" pitchFamily="34" charset="0"/>
              </a:rPr>
              <a:t>tb</a:t>
            </a:r>
            <a:r>
              <a:rPr lang="en-US" sz="1400" dirty="0">
                <a:latin typeface="Calibri" pitchFamily="34" charset="0"/>
              </a:rPr>
              <a:t> III</a:t>
            </a:r>
            <a:r>
              <a:rPr lang="ru-RU" sz="1400" dirty="0">
                <a:latin typeface="Calibri" pitchFamily="34" charset="0"/>
              </a:rPr>
              <a:t>С </a:t>
            </a:r>
            <a:r>
              <a:rPr lang="en-US" sz="1400" dirty="0">
                <a:latin typeface="Calibri" pitchFamily="34" charset="0"/>
              </a:rPr>
              <a:t>T80̊ C Db</a:t>
            </a:r>
            <a:r>
              <a:rPr lang="ru-RU" sz="1400" dirty="0">
                <a:latin typeface="Calibri" pitchFamily="34" charset="0"/>
              </a:rPr>
              <a:t>Х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Мощность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30, 60, 120, </a:t>
            </a:r>
            <a:r>
              <a:rPr lang="ru-RU" sz="1400" dirty="0" smtClean="0">
                <a:latin typeface="Calibri" pitchFamily="34" charset="0"/>
              </a:rPr>
              <a:t>180, </a:t>
            </a:r>
            <a:r>
              <a:rPr lang="ru-RU" sz="1400" dirty="0">
                <a:latin typeface="Calibri" pitchFamily="34" charset="0"/>
              </a:rPr>
              <a:t>240 Вт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Световая отдача 114</a:t>
            </a:r>
            <a:r>
              <a:rPr lang="en-US" sz="1400" dirty="0">
                <a:latin typeface="Calibri" pitchFamily="34" charset="0"/>
              </a:rPr>
              <a:t>-</a:t>
            </a:r>
            <a:r>
              <a:rPr lang="ru-RU" sz="1400" dirty="0">
                <a:latin typeface="Calibri" pitchFamily="34" charset="0"/>
              </a:rPr>
              <a:t>132 лм/Вт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Степень защиты  </a:t>
            </a:r>
            <a:r>
              <a:rPr lang="en-US" sz="1400" dirty="0">
                <a:latin typeface="Calibri" pitchFamily="34" charset="0"/>
              </a:rPr>
              <a:t>IP</a:t>
            </a:r>
            <a:r>
              <a:rPr lang="ru-RU" sz="1400" dirty="0">
                <a:latin typeface="Calibri" pitchFamily="34" charset="0"/>
              </a:rPr>
              <a:t>67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Категория У1диапазон рабочих температур - 40̊ С– +50̊ С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силикатное стекло (П-</a:t>
            </a:r>
            <a:r>
              <a:rPr lang="en-US" sz="1400" dirty="0">
                <a:latin typeface="Calibri" pitchFamily="34" charset="0"/>
              </a:rPr>
              <a:t>II</a:t>
            </a:r>
            <a:r>
              <a:rPr lang="ru-RU" sz="1400" dirty="0">
                <a:latin typeface="Calibri" pitchFamily="34" charset="0"/>
              </a:rPr>
              <a:t>а)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34" charset="0"/>
              </a:rPr>
              <a:t>I</a:t>
            </a:r>
            <a:r>
              <a:rPr lang="ru-RU" sz="1400" dirty="0">
                <a:latin typeface="Calibri" pitchFamily="34" charset="0"/>
              </a:rPr>
              <a:t> класс защиты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ССТ=5000К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Различные КСС (Г, Д, К)</a:t>
            </a:r>
          </a:p>
          <a:p>
            <a:pPr>
              <a:buFont typeface="Arial" charset="0"/>
              <a:buNone/>
            </a:pPr>
            <a:endParaRPr lang="ru-RU" sz="1400" dirty="0"/>
          </a:p>
        </p:txBody>
      </p:sp>
      <p:sp>
        <p:nvSpPr>
          <p:cNvPr id="34824" name="Заголовок 1"/>
          <p:cNvSpPr txBox="1">
            <a:spLocks/>
          </p:cNvSpPr>
          <p:nvPr/>
        </p:nvSpPr>
        <p:spPr bwMode="auto">
          <a:xfrm>
            <a:off x="0" y="214313"/>
            <a:ext cx="2051050" cy="1054100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Взрывозащищенные  светильники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500" b="1" dirty="0" err="1">
                <a:solidFill>
                  <a:srgbClr val="F2F2F2"/>
                </a:solidFill>
                <a:latin typeface="+mn-lt"/>
              </a:rPr>
              <a:t>Ех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34825" name="Заголовок 1"/>
          <p:cNvSpPr txBox="1">
            <a:spLocks/>
          </p:cNvSpPr>
          <p:nvPr/>
        </p:nvSpPr>
        <p:spPr bwMode="auto">
          <a:xfrm>
            <a:off x="2124075" y="4076700"/>
            <a:ext cx="1285875" cy="35718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>
                <a:solidFill>
                  <a:srgbClr val="F2F2F2"/>
                </a:solidFill>
                <a:latin typeface="+mn-lt"/>
              </a:rPr>
              <a:t>ДСП</a:t>
            </a:r>
            <a:r>
              <a:rPr lang="en-US" sz="1500" b="1">
                <a:solidFill>
                  <a:srgbClr val="F2F2F2"/>
                </a:solidFill>
                <a:latin typeface="+mn-lt"/>
              </a:rPr>
              <a:t>3</a:t>
            </a:r>
            <a:r>
              <a:rPr lang="ru-RU" sz="1500" b="1">
                <a:solidFill>
                  <a:srgbClr val="F2F2F2"/>
                </a:solidFill>
                <a:latin typeface="+mn-lt"/>
              </a:rPr>
              <a:t>9</a:t>
            </a:r>
            <a:r>
              <a:rPr lang="en-US" sz="1500" b="1">
                <a:solidFill>
                  <a:srgbClr val="F2F2F2"/>
                </a:solidFill>
                <a:latin typeface="+mn-lt"/>
              </a:rPr>
              <a:t> Gektor Ex</a:t>
            </a:r>
            <a:endParaRPr lang="ru-RU" sz="1500" b="1">
              <a:solidFill>
                <a:srgbClr val="F2F2F2"/>
              </a:solidFill>
              <a:latin typeface="+mn-lt"/>
            </a:endParaRPr>
          </a:p>
        </p:txBody>
      </p:sp>
      <p:sp>
        <p:nvSpPr>
          <p:cNvPr id="34826" name="Rectangle 4"/>
          <p:cNvSpPr>
            <a:spLocks noChangeArrowheads="1"/>
          </p:cNvSpPr>
          <p:nvPr/>
        </p:nvSpPr>
        <p:spPr bwMode="auto">
          <a:xfrm>
            <a:off x="1979613" y="5445125"/>
            <a:ext cx="1800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ru-RU" sz="1200"/>
              <a:t>20, 40, 50 Вт</a:t>
            </a: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IP6</a:t>
            </a:r>
            <a:r>
              <a:rPr lang="ru-RU" sz="1200"/>
              <a:t>7, У1, П</a:t>
            </a:r>
            <a:r>
              <a:rPr lang="en-US" sz="1200"/>
              <a:t>-II</a:t>
            </a:r>
            <a:r>
              <a:rPr lang="ru-RU" sz="1200"/>
              <a:t>а</a:t>
            </a:r>
          </a:p>
          <a:p>
            <a:pPr>
              <a:buFont typeface="Arial" charset="0"/>
              <a:buChar char="•"/>
            </a:pPr>
            <a:r>
              <a:rPr lang="ru-RU" sz="1200"/>
              <a:t> опаловое, прозрачное</a:t>
            </a:r>
          </a:p>
        </p:txBody>
      </p:sp>
      <p:pic>
        <p:nvPicPr>
          <p:cNvPr id="34827" name="Picture 21" descr="&amp;Kcy;&amp;ucy;&amp;pcy;&amp;icy;&amp;tcy;&amp;softcy; &amp;Vcy;&amp;zcy;&amp;rcy;&amp;ycy;&amp;vcy;&amp;ocy;&amp;zcy;&amp;acy;&amp;shchcy;&amp;icy;&amp;shchcy;&amp;iecy;&amp;ncy;&amp;ncy;&amp;ycy;&amp;jcy; &amp;scy;&amp;vcy;&amp;iecy;&amp;tcy;&amp;icy;&amp;lcy;&amp;softcy;&amp;ncy;&amp;icy;&amp;kcy; &amp;Dcy;&amp;Scy;&amp;Pcy;35 Kalisto 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365625"/>
            <a:ext cx="144621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23" descr="&amp;Kcy;&amp;ucy;&amp;pcy;&amp;icy;&amp;tcy;&amp;softcy; &amp;Vcy;&amp;zcy;&amp;rcy;&amp;ycy;&amp;vcy;&amp;ocy;&amp;zcy;&amp;acy;&amp;shchcy;&amp;icy;&amp;shchcy;&amp;iecy;&amp;ncy;&amp;ncy;&amp;ycy;&amp;jcy; &amp;scy;&amp;vcy;&amp;iecy;&amp;tcy;&amp;icy;&amp;lcy;&amp;softcy;&amp;ncy;&amp;icy;&amp;kcy; &amp;Dcy;&amp;Scy;&amp;Pcy;39 Gektor E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437063"/>
            <a:ext cx="12239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Прямоугольник 8"/>
          <p:cNvSpPr>
            <a:spLocks noChangeArrowheads="1"/>
          </p:cNvSpPr>
          <p:nvPr/>
        </p:nvSpPr>
        <p:spPr bwMode="auto">
          <a:xfrm>
            <a:off x="6877050" y="1412875"/>
            <a:ext cx="1943100" cy="48085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dirty="0">
              <a:latin typeface="Calibri" pitchFamily="34" charset="0"/>
            </a:endParaRPr>
          </a:p>
          <a:p>
            <a:r>
              <a:rPr lang="ru-RU" sz="1000" dirty="0">
                <a:latin typeface="Calibri" pitchFamily="34" charset="0"/>
              </a:rPr>
              <a:t>• </a:t>
            </a:r>
            <a:r>
              <a:rPr lang="ru-RU" sz="1200" dirty="0">
                <a:latin typeface="Calibri" pitchFamily="34" charset="0"/>
              </a:rPr>
              <a:t>Уровень взрывозащиты 2, вид взрывозащиты </a:t>
            </a:r>
            <a:r>
              <a:rPr lang="ru-RU" sz="1200" dirty="0" err="1">
                <a:latin typeface="Calibri" pitchFamily="34" charset="0"/>
              </a:rPr>
              <a:t>nR</a:t>
            </a:r>
            <a:r>
              <a:rPr lang="ru-RU" sz="1200" dirty="0">
                <a:latin typeface="Calibri" pitchFamily="34" charset="0"/>
              </a:rPr>
              <a:t> по газу, </a:t>
            </a:r>
            <a:r>
              <a:rPr lang="ru-RU" sz="1200" dirty="0" err="1">
                <a:latin typeface="Calibri" pitchFamily="34" charset="0"/>
              </a:rPr>
              <a:t>tb</a:t>
            </a:r>
            <a:r>
              <a:rPr lang="ru-RU" sz="1200" dirty="0">
                <a:latin typeface="Calibri" pitchFamily="34" charset="0"/>
              </a:rPr>
              <a:t> – по пыли</a:t>
            </a:r>
          </a:p>
          <a:p>
            <a:r>
              <a:rPr lang="ru-RU" sz="1200" dirty="0">
                <a:latin typeface="Calibri" pitchFamily="34" charset="0"/>
              </a:rPr>
              <a:t>• Для среды II категории взрывоопасной смеси (газ), IIIC (пыль),</a:t>
            </a:r>
          </a:p>
          <a:p>
            <a:r>
              <a:rPr lang="ru-RU" sz="1200" dirty="0">
                <a:latin typeface="Calibri" pitchFamily="34" charset="0"/>
              </a:rPr>
              <a:t>• Температурный класс Т6 (до 85̊ C), T80̊ C, с уровень взрывозащиты </a:t>
            </a:r>
            <a:r>
              <a:rPr lang="ru-RU" sz="1200" dirty="0" err="1">
                <a:latin typeface="Calibri" pitchFamily="34" charset="0"/>
              </a:rPr>
              <a:t>Gc</a:t>
            </a:r>
            <a:r>
              <a:rPr lang="ru-RU" sz="1200" dirty="0">
                <a:latin typeface="Calibri" pitchFamily="34" charset="0"/>
              </a:rPr>
              <a:t> (газ), </a:t>
            </a:r>
            <a:r>
              <a:rPr lang="ru-RU" sz="1200" dirty="0" err="1">
                <a:latin typeface="Calibri" pitchFamily="34" charset="0"/>
              </a:rPr>
              <a:t>Db</a:t>
            </a:r>
            <a:r>
              <a:rPr lang="ru-RU" sz="1200" dirty="0">
                <a:latin typeface="Calibri" pitchFamily="34" charset="0"/>
              </a:rPr>
              <a:t> (пыль).</a:t>
            </a:r>
          </a:p>
          <a:p>
            <a:r>
              <a:rPr lang="ru-RU" sz="1200" dirty="0">
                <a:latin typeface="Calibri" pitchFamily="34" charset="0"/>
              </a:rPr>
              <a:t>• Знак Х в маркировке светильников означает оборудование с постоянно присоединённым кабелем (по согласованию с заказчиком длинной до 50 м).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34830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4724400"/>
            <a:ext cx="2663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2" descr="F:\для пятницы\скважин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19925" y="4797425"/>
            <a:ext cx="1547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zvd\Desktop\IMG_20151105_1458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239712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2928938" y="357188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Calibri" pitchFamily="34" charset="0"/>
              </a:rPr>
              <a:t>Светильники для работы с СУО</a:t>
            </a:r>
          </a:p>
        </p:txBody>
      </p:sp>
      <p:sp>
        <p:nvSpPr>
          <p:cNvPr id="47108" name="Заголовок 1"/>
          <p:cNvSpPr txBox="1">
            <a:spLocks/>
          </p:cNvSpPr>
          <p:nvPr/>
        </p:nvSpPr>
        <p:spPr bwMode="auto">
          <a:xfrm>
            <a:off x="0" y="285750"/>
            <a:ext cx="2051050" cy="1054100"/>
          </a:xfrm>
          <a:prstGeom prst="rect">
            <a:avLst/>
          </a:prstGeom>
          <a:solidFill>
            <a:srgbClr val="99336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СУО</a:t>
            </a:r>
          </a:p>
        </p:txBody>
      </p:sp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3563938" y="908050"/>
            <a:ext cx="4865687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4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</a:t>
            </a:r>
            <a:r>
              <a:rPr lang="en-US" sz="1400" dirty="0">
                <a:latin typeface="+mn-lt"/>
              </a:rPr>
              <a:t>EM – emergency –</a:t>
            </a:r>
            <a:r>
              <a:rPr lang="ru-RU" sz="1400" dirty="0">
                <a:latin typeface="+mn-lt"/>
              </a:rPr>
              <a:t>в состав светильника дополнительно входит БАП – блок аварийного питания</a:t>
            </a:r>
            <a:r>
              <a:rPr lang="en-US" sz="1400" dirty="0">
                <a:latin typeface="+mn-lt"/>
              </a:rPr>
              <a:t> (</a:t>
            </a:r>
            <a:r>
              <a:rPr lang="ru-RU" sz="1400" dirty="0">
                <a:latin typeface="+mn-lt"/>
              </a:rPr>
              <a:t>электронный блок и батарея на 1 или 3 часа)</a:t>
            </a:r>
          </a:p>
          <a:p>
            <a:endParaRPr lang="en-US" sz="1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latin typeface="+mn-lt"/>
              </a:rPr>
              <a:t> S – sensor</a:t>
            </a:r>
            <a:r>
              <a:rPr lang="ru-RU" sz="1400" dirty="0">
                <a:latin typeface="+mn-lt"/>
              </a:rPr>
              <a:t> -  сенсор, в состав светильника  дополнительно входит датчик 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MW – microwave – </a:t>
            </a:r>
            <a:r>
              <a:rPr lang="ru-RU" sz="1400" dirty="0">
                <a:latin typeface="+mn-lt"/>
              </a:rPr>
              <a:t>встроенный микроволновой датчик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MWR – </a:t>
            </a:r>
            <a:r>
              <a:rPr lang="ru-RU" sz="1400" dirty="0">
                <a:latin typeface="+mn-lt"/>
              </a:rPr>
              <a:t>встроенный микроволновой датчик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плюс дежурный режим</a:t>
            </a:r>
          </a:p>
          <a:p>
            <a:endParaRPr lang="en-US" sz="1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RA – regulated analog</a:t>
            </a:r>
            <a:r>
              <a:rPr lang="ru-RU" sz="1400" dirty="0">
                <a:latin typeface="+mn-lt"/>
              </a:rPr>
              <a:t> - регулируемый по протоколу 0-10 или 1-10 В драйвер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+mn-lt"/>
              </a:rPr>
              <a:t> RD – regulated digital </a:t>
            </a:r>
            <a:r>
              <a:rPr lang="ru-RU" sz="1400" dirty="0">
                <a:latin typeface="+mn-lt"/>
              </a:rPr>
              <a:t>– регулируемый по цифровому протоколу </a:t>
            </a:r>
            <a:r>
              <a:rPr lang="en-US" sz="1400" dirty="0">
                <a:latin typeface="+mn-lt"/>
              </a:rPr>
              <a:t>DALI</a:t>
            </a:r>
            <a:endParaRPr lang="ru-RU" sz="1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latin typeface="+mn-lt"/>
              </a:rPr>
              <a:t>RW – regulated  white </a:t>
            </a:r>
            <a:r>
              <a:rPr lang="ru-RU" sz="1400" dirty="0">
                <a:latin typeface="+mn-lt"/>
              </a:rPr>
              <a:t>– регулируемый по  </a:t>
            </a:r>
            <a:r>
              <a:rPr lang="en-US" sz="1400" dirty="0">
                <a:latin typeface="+mn-lt"/>
              </a:rPr>
              <a:t>DALI</a:t>
            </a:r>
            <a:r>
              <a:rPr lang="ru-RU" sz="1400" dirty="0">
                <a:latin typeface="+mn-lt"/>
              </a:rPr>
              <a:t>, изменяемый тон белого света</a:t>
            </a:r>
          </a:p>
          <a:p>
            <a:pPr>
              <a:buFont typeface="Arial" charset="0"/>
              <a:buChar char="•"/>
            </a:pPr>
            <a:endParaRPr lang="ru-RU" sz="1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RM – regulated mode </a:t>
            </a:r>
            <a:r>
              <a:rPr lang="ru-RU" sz="1400" dirty="0">
                <a:latin typeface="+mn-lt"/>
              </a:rPr>
              <a:t>– регулируемые режимы </a:t>
            </a:r>
            <a:endParaRPr lang="en-US" sz="1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latin typeface="+mn-lt"/>
              </a:rPr>
              <a:t> CA, CD – control - </a:t>
            </a:r>
            <a:r>
              <a:rPr lang="ru-RU" sz="1400" dirty="0">
                <a:latin typeface="+mn-lt"/>
              </a:rPr>
              <a:t>планируемые светильники с управлением (</a:t>
            </a:r>
            <a:r>
              <a:rPr lang="en-US" sz="1400" dirty="0">
                <a:latin typeface="+mn-lt"/>
              </a:rPr>
              <a:t>master)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+mn-lt"/>
              </a:rPr>
              <a:t>Управление </a:t>
            </a:r>
            <a:r>
              <a:rPr lang="en-US" sz="1400" dirty="0">
                <a:latin typeface="+mn-lt"/>
              </a:rPr>
              <a:t>A</a:t>
            </a:r>
            <a:r>
              <a:rPr lang="ru-RU" sz="1400" dirty="0">
                <a:latin typeface="+mn-lt"/>
              </a:rPr>
              <a:t>, автономное</a:t>
            </a:r>
          </a:p>
          <a:p>
            <a:pPr>
              <a:buFont typeface="Arial" charset="0"/>
              <a:buChar char="•"/>
            </a:pPr>
            <a:endParaRPr lang="ru-RU" sz="1400" dirty="0"/>
          </a:p>
          <a:p>
            <a:pPr>
              <a:buFont typeface="Arial" charset="0"/>
              <a:buChar char="•"/>
            </a:pPr>
            <a:endParaRPr lang="ru-RU" sz="1400" dirty="0"/>
          </a:p>
          <a:p>
            <a:endParaRPr lang="ru-RU" dirty="0">
              <a:solidFill>
                <a:srgbClr val="0075C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908175" y="476250"/>
            <a:ext cx="6121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Calibri" pitchFamily="34" charset="0"/>
              </a:rPr>
              <a:t>Сенсоры для систем управления освещением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4143372" y="1357298"/>
            <a:ext cx="4429125" cy="20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4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>
                <a:latin typeface="+mn-lt"/>
              </a:rPr>
              <a:t>датчики освещенности ,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+mn-lt"/>
              </a:rPr>
              <a:t> датчики движения </a:t>
            </a:r>
            <a:r>
              <a:rPr lang="en-US" sz="1400" dirty="0">
                <a:latin typeface="+mn-lt"/>
              </a:rPr>
              <a:t>PIR </a:t>
            </a:r>
            <a:r>
              <a:rPr lang="ru-RU" sz="1400" dirty="0">
                <a:latin typeface="+mn-lt"/>
              </a:rPr>
              <a:t>- </a:t>
            </a:r>
            <a:r>
              <a:rPr lang="en-US" sz="1400" dirty="0">
                <a:latin typeface="+mn-lt"/>
              </a:rPr>
              <a:t>passive infrared</a:t>
            </a:r>
            <a:endParaRPr lang="ru-RU" sz="1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+mn-lt"/>
              </a:rPr>
              <a:t>Датчики присутствия </a:t>
            </a:r>
            <a:r>
              <a:rPr lang="en-US" sz="1400" dirty="0">
                <a:latin typeface="+mn-lt"/>
              </a:rPr>
              <a:t> MW</a:t>
            </a:r>
            <a:r>
              <a:rPr lang="ru-RU" sz="1400" dirty="0">
                <a:latin typeface="+mn-lt"/>
              </a:rPr>
              <a:t> -</a:t>
            </a:r>
            <a:r>
              <a:rPr lang="en-US" sz="1400" dirty="0">
                <a:latin typeface="+mn-lt"/>
              </a:rPr>
              <a:t> microwave, </a:t>
            </a:r>
            <a:endParaRPr lang="ru-RU" sz="1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+mn-lt"/>
              </a:rPr>
              <a:t>акустические датчики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мультисенсоры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DALI</a:t>
            </a:r>
          </a:p>
          <a:p>
            <a:pPr>
              <a:buFont typeface="Arial" charset="0"/>
              <a:buChar char="•"/>
            </a:pPr>
            <a:endParaRPr lang="ru-RU" sz="1400" dirty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78631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478631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478631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478631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4786313"/>
            <a:ext cx="1239838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" descr="F:\для пятницы\датчик движен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38" y="478631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1571612"/>
            <a:ext cx="2130476" cy="301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Rectangle 2"/>
          <p:cNvSpPr>
            <a:spLocks noChangeArrowheads="1"/>
          </p:cNvSpPr>
          <p:nvPr/>
        </p:nvSpPr>
        <p:spPr bwMode="auto">
          <a:xfrm>
            <a:off x="4284663" y="4076700"/>
            <a:ext cx="4032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dirty="0">
                <a:latin typeface="+mn-lt"/>
              </a:rPr>
              <a:t>датчики потолочные и настенные</a:t>
            </a:r>
          </a:p>
          <a:p>
            <a:r>
              <a:rPr lang="ru-RU" sz="1400" dirty="0">
                <a:latin typeface="+mn-lt"/>
              </a:rPr>
              <a:t>Характеристика – диаграмма </a:t>
            </a:r>
            <a:r>
              <a:rPr lang="ru-RU" sz="1400" dirty="0" err="1">
                <a:latin typeface="+mn-lt"/>
              </a:rPr>
              <a:t>детекции</a:t>
            </a:r>
            <a:endParaRPr lang="ru-RU" sz="1400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285750"/>
            <a:ext cx="2051050" cy="1054100"/>
          </a:xfrm>
          <a:prstGeom prst="rect">
            <a:avLst/>
          </a:prstGeom>
          <a:solidFill>
            <a:srgbClr val="99336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СУО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357421" y="476250"/>
            <a:ext cx="567215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itchFamily="34" charset="0"/>
              </a:rPr>
              <a:t>Система управления </a:t>
            </a:r>
            <a:r>
              <a:rPr lang="en-US" sz="2000" dirty="0" smtClean="0">
                <a:latin typeface="Calibri" pitchFamily="34" charset="0"/>
              </a:rPr>
              <a:t>Aura A (1</a:t>
            </a:r>
            <a:r>
              <a:rPr lang="ru-RU" sz="2000" dirty="0" smtClean="0">
                <a:latin typeface="Calibri" pitchFamily="34" charset="0"/>
              </a:rPr>
              <a:t>..</a:t>
            </a:r>
            <a:r>
              <a:rPr lang="en-US" sz="2000" dirty="0" smtClean="0">
                <a:latin typeface="Calibri" pitchFamily="34" charset="0"/>
              </a:rPr>
              <a:t>10</a:t>
            </a:r>
            <a:r>
              <a:rPr lang="ru-RU" sz="2000" dirty="0" smtClean="0">
                <a:latin typeface="Calibri" pitchFamily="34" charset="0"/>
              </a:rPr>
              <a:t> В</a:t>
            </a:r>
            <a:r>
              <a:rPr lang="en-US" sz="2000" dirty="0" smtClean="0">
                <a:latin typeface="Calibri" pitchFamily="34" charset="0"/>
              </a:rPr>
              <a:t>)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48139" name="Rectangle 2"/>
          <p:cNvSpPr>
            <a:spLocks noChangeArrowheads="1"/>
          </p:cNvSpPr>
          <p:nvPr/>
        </p:nvSpPr>
        <p:spPr bwMode="auto">
          <a:xfrm>
            <a:off x="2357422" y="5572140"/>
            <a:ext cx="6500858" cy="6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dirty="0" smtClean="0">
                <a:latin typeface="+mn-lt"/>
              </a:rPr>
              <a:t>D – </a:t>
            </a:r>
            <a:r>
              <a:rPr lang="ru-RU" sz="1400" dirty="0" smtClean="0">
                <a:latin typeface="+mn-lt"/>
              </a:rPr>
              <a:t>датчики </a:t>
            </a:r>
            <a:endParaRPr lang="en-US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КМ – контакторы</a:t>
            </a:r>
          </a:p>
          <a:p>
            <a:r>
              <a:rPr lang="en-US" sz="1400" dirty="0" smtClean="0">
                <a:latin typeface="+mn-lt"/>
              </a:rPr>
              <a:t>Aura A-</a:t>
            </a:r>
            <a:r>
              <a:rPr lang="ru-RU" sz="1400" dirty="0" smtClean="0">
                <a:latin typeface="+mn-lt"/>
              </a:rPr>
              <a:t>: программатор</a:t>
            </a:r>
            <a:r>
              <a:rPr lang="ru-RU" sz="1400" dirty="0" smtClean="0">
                <a:latin typeface="+mn-lt"/>
              </a:rPr>
              <a:t>,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/>
              <a:t>«</a:t>
            </a:r>
            <a:r>
              <a:rPr lang="ru-RU" sz="1400" dirty="0" smtClean="0">
                <a:latin typeface="+mn-lt"/>
              </a:rPr>
              <a:t>Ядро» (работа </a:t>
            </a:r>
            <a:r>
              <a:rPr lang="ru-RU" sz="1400" dirty="0" smtClean="0">
                <a:latin typeface="+mn-lt"/>
              </a:rPr>
              <a:t>с таймерами, датчиками  освещенности</a:t>
            </a:r>
            <a:endParaRPr lang="ru-RU" sz="1400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285750"/>
            <a:ext cx="2051050" cy="1054100"/>
          </a:xfrm>
          <a:prstGeom prst="rect">
            <a:avLst/>
          </a:prstGeom>
          <a:solidFill>
            <a:srgbClr val="99336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СУО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85860"/>
            <a:ext cx="4856165" cy="40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908175" y="476250"/>
            <a:ext cx="6121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itchFamily="34" charset="0"/>
              </a:rPr>
              <a:t>Система управления </a:t>
            </a:r>
            <a:r>
              <a:rPr lang="en-US" sz="2000" dirty="0" smtClean="0">
                <a:latin typeface="Calibri" pitchFamily="34" charset="0"/>
              </a:rPr>
              <a:t>Aura </a:t>
            </a:r>
            <a:r>
              <a:rPr lang="en-US" sz="2000" dirty="0" smtClean="0">
                <a:latin typeface="Calibri" pitchFamily="34" charset="0"/>
              </a:rPr>
              <a:t>CA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285750"/>
            <a:ext cx="2051050" cy="1054100"/>
          </a:xfrm>
          <a:prstGeom prst="rect">
            <a:avLst/>
          </a:prstGeom>
          <a:solidFill>
            <a:srgbClr val="99336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СУО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85859"/>
            <a:ext cx="5214974" cy="43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00232" y="5643578"/>
            <a:ext cx="6572296" cy="6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dirty="0" smtClean="0">
                <a:latin typeface="+mn-lt"/>
              </a:rPr>
              <a:t>D – </a:t>
            </a:r>
            <a:r>
              <a:rPr lang="ru-RU" sz="1400" dirty="0" smtClean="0">
                <a:latin typeface="+mn-lt"/>
              </a:rPr>
              <a:t>датчики </a:t>
            </a:r>
            <a:endParaRPr lang="en-US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КМ – контакторы</a:t>
            </a:r>
          </a:p>
          <a:p>
            <a:r>
              <a:rPr lang="en-US" sz="1400" dirty="0" smtClean="0">
                <a:latin typeface="+mn-lt"/>
              </a:rPr>
              <a:t>Aura CA-</a:t>
            </a:r>
            <a:r>
              <a:rPr lang="ru-RU" sz="1400" dirty="0" smtClean="0">
                <a:latin typeface="+mn-lt"/>
              </a:rPr>
              <a:t>: программатор</a:t>
            </a:r>
            <a:r>
              <a:rPr lang="ru-RU" sz="1400" dirty="0" smtClean="0">
                <a:latin typeface="+mn-lt"/>
              </a:rPr>
              <a:t>,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(</a:t>
            </a:r>
            <a:r>
              <a:rPr lang="ru-RU" sz="1400" dirty="0" err="1" smtClean="0">
                <a:latin typeface="+mn-lt"/>
              </a:rPr>
              <a:t>диммирование</a:t>
            </a:r>
            <a:r>
              <a:rPr lang="ru-RU" sz="1400" dirty="0" smtClean="0">
                <a:latin typeface="+mn-lt"/>
              </a:rPr>
              <a:t>, датчиками  освещенности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214546" y="500042"/>
            <a:ext cx="6121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itchFamily="34" charset="0"/>
              </a:rPr>
              <a:t>СУО </a:t>
            </a:r>
            <a:r>
              <a:rPr lang="en-US" sz="2000" dirty="0" smtClean="0">
                <a:latin typeface="Calibri" pitchFamily="34" charset="0"/>
              </a:rPr>
              <a:t>Aura D </a:t>
            </a:r>
            <a:r>
              <a:rPr lang="ru-RU" sz="2000" dirty="0" smtClean="0">
                <a:latin typeface="Calibri" pitchFamily="34" charset="0"/>
              </a:rPr>
              <a:t>на </a:t>
            </a:r>
            <a:r>
              <a:rPr lang="ru-RU" sz="2000" dirty="0">
                <a:latin typeface="Calibri" pitchFamily="34" charset="0"/>
              </a:rPr>
              <a:t>основе </a:t>
            </a:r>
            <a:r>
              <a:rPr lang="ru-RU" sz="2000" dirty="0" err="1" smtClean="0">
                <a:latin typeface="Calibri" pitchFamily="34" charset="0"/>
              </a:rPr>
              <a:t>инт</a:t>
            </a:r>
            <a:r>
              <a:rPr lang="ru-RU" sz="2000" dirty="0" err="1" smtClean="0">
                <a:latin typeface="Calibri" pitchFamily="34" charset="0"/>
              </a:rPr>
              <a:t>е</a:t>
            </a:r>
            <a:r>
              <a:rPr lang="ru-RU" sz="2000" dirty="0" err="1" smtClean="0">
                <a:latin typeface="Calibri" pitchFamily="34" charset="0"/>
              </a:rPr>
              <a:t>рефейса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DALI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285750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7429520" y="1571612"/>
            <a:ext cx="150020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+mn-lt"/>
              </a:rPr>
              <a:t>Особенности </a:t>
            </a:r>
            <a:r>
              <a:rPr lang="en-US" sz="1400" dirty="0">
                <a:latin typeface="+mn-lt"/>
              </a:rPr>
              <a:t>DALI</a:t>
            </a:r>
            <a:r>
              <a:rPr lang="ru-RU" sz="1400" dirty="0">
                <a:latin typeface="+mn-lt"/>
              </a:rPr>
              <a:t> :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адресация (до 64 приборов)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1400" dirty="0">
                <a:latin typeface="+mn-lt"/>
              </a:rPr>
              <a:t>управление по двум линяем, не имеющих полярности</a:t>
            </a:r>
            <a:endParaRPr lang="en-US" sz="1400" dirty="0">
              <a:latin typeface="+mn-lt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1400" dirty="0">
                <a:latin typeface="+mn-lt"/>
              </a:rPr>
              <a:t>постоянство  сигнала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1400" dirty="0">
                <a:latin typeface="+mn-lt"/>
              </a:rPr>
              <a:t>Дуплексная  (обратная) связь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1400" dirty="0">
                <a:latin typeface="+mn-lt"/>
              </a:rPr>
              <a:t>Расширенный функционал управления</a:t>
            </a:r>
          </a:p>
        </p:txBody>
      </p:sp>
      <p:pic>
        <p:nvPicPr>
          <p:cNvPr id="49157" name="Picture 1" descr="Z:\Маркетинг\Заводов\Презентация\2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14422"/>
            <a:ext cx="5286412" cy="517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85750"/>
            <a:ext cx="2051050" cy="1054100"/>
          </a:xfrm>
          <a:prstGeom prst="rect">
            <a:avLst/>
          </a:prstGeom>
          <a:solidFill>
            <a:srgbClr val="99336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СУО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547813" y="333375"/>
            <a:ext cx="6121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charset="0"/>
              </a:rPr>
              <a:t>Типовые решения освещения с СУО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43625" y="928688"/>
            <a:ext cx="1785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49263" algn="l"/>
              </a:tabLst>
              <a:defRPr/>
            </a:pPr>
            <a:r>
              <a:rPr lang="ru-RU" sz="1400" dirty="0">
                <a:latin typeface="+mj-lt"/>
                <a:ea typeface="+mj-ea"/>
                <a:cs typeface="+mj-cs"/>
              </a:rPr>
              <a:t>Схемы включения</a:t>
            </a:r>
            <a:endParaRPr lang="ru-RU" dirty="0">
              <a:solidFill>
                <a:srgbClr val="0075C4"/>
              </a:solidFill>
              <a:latin typeface="+mn-lt"/>
            </a:endParaRPr>
          </a:p>
        </p:txBody>
      </p:sp>
      <p:pic>
        <p:nvPicPr>
          <p:cNvPr id="50180" name="Picture 2" descr="C:\Users\Zavodov_vd\Desktop\2017.11.20 alb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32845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http://vsle.ru/wa-data/public/shop/products/27/30/3027/images/1190/1190.75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286250"/>
            <a:ext cx="1214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 descr="D:\Моё\АСТЗ\датчики\LRM10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357688"/>
            <a:ext cx="12017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571500" y="5572125"/>
            <a:ext cx="1857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>
                <a:latin typeface="Calibri" pitchFamily="34" charset="0"/>
              </a:rPr>
              <a:t>Выключатель нагрузки</a:t>
            </a:r>
          </a:p>
        </p:txBody>
      </p:sp>
      <p:sp>
        <p:nvSpPr>
          <p:cNvPr id="50184" name="Text Box 5"/>
          <p:cNvSpPr txBox="1">
            <a:spLocks noChangeArrowheads="1"/>
          </p:cNvSpPr>
          <p:nvPr/>
        </p:nvSpPr>
        <p:spPr bwMode="auto">
          <a:xfrm>
            <a:off x="2714625" y="5572125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>
                <a:latin typeface="Calibri" pitchFamily="34" charset="0"/>
              </a:rPr>
              <a:t>Датчик движения, присутствия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00250" y="5072063"/>
            <a:ext cx="928688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0186" name="Picture 4" descr="http://www.astz.ru/upload/iblock/b07/m_s_su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4643438"/>
            <a:ext cx="227806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Text Box 5"/>
          <p:cNvSpPr txBox="1">
            <a:spLocks noChangeArrowheads="1"/>
          </p:cNvSpPr>
          <p:nvPr/>
        </p:nvSpPr>
        <p:spPr bwMode="auto">
          <a:xfrm>
            <a:off x="5072063" y="5572125"/>
            <a:ext cx="3429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>
                <a:latin typeface="Calibri" pitchFamily="34" charset="0"/>
              </a:rPr>
              <a:t>Интеллектуальные  СУО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5072063"/>
            <a:ext cx="928688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0189" name="Picture 12" descr="D:\Моё\АСТЗ\датчики\Датчик освещенности и 2 светильни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2857500"/>
            <a:ext cx="25209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3" descr="part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38" y="1428750"/>
            <a:ext cx="26908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285750"/>
            <a:ext cx="2051050" cy="1054100"/>
          </a:xfrm>
          <a:prstGeom prst="rect">
            <a:avLst/>
          </a:prstGeom>
          <a:solidFill>
            <a:srgbClr val="99336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СУО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4067175" y="1125538"/>
            <a:ext cx="45370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1950">
              <a:lnSpc>
                <a:spcPct val="150000"/>
              </a:lnSpc>
              <a:spcBef>
                <a:spcPct val="20000"/>
              </a:spcBef>
            </a:pPr>
            <a:r>
              <a:rPr lang="ru-RU" sz="1400" dirty="0"/>
              <a:t>1.</a:t>
            </a:r>
            <a:r>
              <a:rPr lang="ru-RU" sz="1400" b="1" dirty="0"/>
              <a:t> </a:t>
            </a:r>
            <a:r>
              <a:rPr lang="ru-RU" sz="1400" dirty="0">
                <a:latin typeface="+mn-lt"/>
              </a:rPr>
              <a:t>В </a:t>
            </a:r>
            <a:r>
              <a:rPr lang="ru-RU" sz="1400" dirty="0" smtClean="0">
                <a:latin typeface="+mn-lt"/>
              </a:rPr>
              <a:t>ассортименте АСТЗ есть базовые модели и модели изготавливаемые по согласованным ТУ</a:t>
            </a:r>
          </a:p>
          <a:p>
            <a:pPr indent="361950"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>
                <a:latin typeface="+mn-lt"/>
              </a:rPr>
              <a:t>2</a:t>
            </a:r>
            <a:r>
              <a:rPr lang="ru-RU" sz="1400" dirty="0">
                <a:latin typeface="+mn-lt"/>
              </a:rPr>
              <a:t>. </a:t>
            </a:r>
            <a:r>
              <a:rPr lang="ru-RU" sz="1400" dirty="0">
                <a:latin typeface="+mn-lt"/>
              </a:rPr>
              <a:t>Использование систем управления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освещением </a:t>
            </a:r>
            <a:r>
              <a:rPr lang="ru-RU" sz="1400" dirty="0" smtClean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Aura A, Aura D</a:t>
            </a:r>
            <a:r>
              <a:rPr lang="ru-RU" sz="1400" dirty="0" smtClean="0">
                <a:latin typeface="+mn-lt"/>
              </a:rPr>
              <a:t>, автономное управление) позволяет </a:t>
            </a:r>
            <a:r>
              <a:rPr lang="ru-RU" sz="1400" dirty="0" err="1" smtClean="0">
                <a:latin typeface="+mn-lt"/>
              </a:rPr>
              <a:t>реать</a:t>
            </a:r>
            <a:r>
              <a:rPr lang="ru-RU" sz="1400" dirty="0" smtClean="0">
                <a:latin typeface="+mn-lt"/>
              </a:rPr>
              <a:t> задачи повышения качества света и энергосбережения</a:t>
            </a:r>
          </a:p>
          <a:p>
            <a:pPr indent="361950"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>
                <a:latin typeface="+mn-lt"/>
              </a:rPr>
              <a:t>3. Региональные представители АСТЗ во всех регионах обеспечивают </a:t>
            </a:r>
            <a:r>
              <a:rPr lang="ru-RU" sz="1400" dirty="0" err="1" smtClean="0">
                <a:latin typeface="+mn-lt"/>
              </a:rPr>
              <a:t>предпроектную</a:t>
            </a:r>
            <a:r>
              <a:rPr lang="ru-RU" sz="1400" dirty="0" smtClean="0">
                <a:latin typeface="+mn-lt"/>
              </a:rPr>
              <a:t> подготовку, доработку  </a:t>
            </a:r>
            <a:r>
              <a:rPr lang="ru-RU" sz="1400" dirty="0" smtClean="0">
                <a:latin typeface="+mn-lt"/>
              </a:rPr>
              <a:t>светового </a:t>
            </a:r>
            <a:r>
              <a:rPr lang="ru-RU" sz="1400" dirty="0">
                <a:latin typeface="+mn-lt"/>
              </a:rPr>
              <a:t>прибора под конкретный проект. </a:t>
            </a:r>
          </a:p>
        </p:txBody>
      </p:sp>
      <p:sp>
        <p:nvSpPr>
          <p:cNvPr id="59395" name="Заголовок 1"/>
          <p:cNvSpPr txBox="1">
            <a:spLocks/>
          </p:cNvSpPr>
          <p:nvPr/>
        </p:nvSpPr>
        <p:spPr bwMode="auto">
          <a:xfrm>
            <a:off x="684213" y="333375"/>
            <a:ext cx="7786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Calibri" pitchFamily="34" charset="0"/>
              </a:rPr>
              <a:t>Базовые светильники АСТЗ</a:t>
            </a:r>
            <a:r>
              <a:rPr lang="ru-RU" sz="2000" dirty="0"/>
              <a:t> 2019</a:t>
            </a:r>
            <a:r>
              <a:rPr lang="ru-RU" sz="2000" dirty="0">
                <a:solidFill>
                  <a:srgbClr val="F2F2F2"/>
                </a:solidFill>
                <a:latin typeface="Calibri" pitchFamily="34" charset="0"/>
              </a:rPr>
              <a:t> </a:t>
            </a:r>
            <a:endParaRPr lang="en-US" sz="2000" dirty="0">
              <a:solidFill>
                <a:srgbClr val="F2F2F2"/>
              </a:solidFill>
              <a:latin typeface="Calibri" pitchFamily="34" charset="0"/>
            </a:endParaRPr>
          </a:p>
          <a:p>
            <a:pPr algn="ctr"/>
            <a:endParaRPr lang="ru-RU" sz="2000" dirty="0">
              <a:solidFill>
                <a:srgbClr val="F2F2F2"/>
              </a:solidFill>
              <a:latin typeface="Calibri" pitchFamily="34" charset="0"/>
            </a:endParaRPr>
          </a:p>
        </p:txBody>
      </p:sp>
      <p:pic>
        <p:nvPicPr>
          <p:cNvPr id="5939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41438"/>
            <a:ext cx="3097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1571612"/>
            <a:ext cx="1785081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928794" y="285750"/>
            <a:ext cx="642942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latin typeface="Calibri" pitchFamily="34" charset="0"/>
              </a:rPr>
              <a:t>Базовые светильники АСТЗ и  светотехнические решения на их основе с </a:t>
            </a:r>
            <a:r>
              <a:rPr lang="ru-RU" sz="2000" dirty="0" smtClean="0">
                <a:latin typeface="Calibri" pitchFamily="34" charset="0"/>
              </a:rPr>
              <a:t>СУО для промышленности и ТЭК.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857752" y="1857364"/>
            <a:ext cx="3357586" cy="321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73038">
              <a:buFont typeface="Arial" charset="0"/>
              <a:buChar char="•"/>
            </a:pPr>
            <a:r>
              <a:rPr lang="ru-RU" sz="1400" dirty="0" smtClean="0">
                <a:latin typeface="Calibri" pitchFamily="34" charset="0"/>
              </a:rPr>
              <a:t>Базовые и заказные светильники АСТЗ </a:t>
            </a:r>
          </a:p>
          <a:p>
            <a:pPr indent="173038">
              <a:buFont typeface="Arial" charset="0"/>
              <a:buChar char="•"/>
            </a:pPr>
            <a:r>
              <a:rPr lang="ru-RU" sz="1400" dirty="0" smtClean="0">
                <a:latin typeface="Calibri" pitchFamily="34" charset="0"/>
              </a:rPr>
              <a:t>Светильники для особых условий (П, </a:t>
            </a:r>
            <a:r>
              <a:rPr lang="en-US" sz="1400" dirty="0" smtClean="0">
                <a:latin typeface="Calibri" pitchFamily="34" charset="0"/>
              </a:rPr>
              <a:t>Ex</a:t>
            </a:r>
            <a:r>
              <a:rPr lang="ru-RU" sz="1400" dirty="0" smtClean="0">
                <a:latin typeface="Calibri" pitchFamily="34" charset="0"/>
              </a:rPr>
              <a:t>, -60)</a:t>
            </a:r>
            <a:r>
              <a:rPr lang="ru-RU" sz="1400" dirty="0" smtClean="0">
                <a:latin typeface="Calibri" pitchFamily="34" charset="0"/>
              </a:rPr>
              <a:t> модульные прожектора, </a:t>
            </a:r>
            <a:endParaRPr lang="ru-RU" sz="1400" dirty="0" smtClean="0">
              <a:latin typeface="Calibri" pitchFamily="34" charset="0"/>
            </a:endParaRPr>
          </a:p>
          <a:p>
            <a:pPr indent="173038">
              <a:buFont typeface="Arial" charset="0"/>
              <a:buChar char="•"/>
            </a:pPr>
            <a:r>
              <a:rPr lang="ru-RU" sz="1400" dirty="0" smtClean="0">
                <a:latin typeface="Calibri" pitchFamily="34" charset="0"/>
              </a:rPr>
              <a:t>СУО </a:t>
            </a:r>
            <a:r>
              <a:rPr lang="en-US" sz="1400" dirty="0" smtClean="0">
                <a:latin typeface="Calibri" pitchFamily="34" charset="0"/>
              </a:rPr>
              <a:t>Aura  </a:t>
            </a:r>
            <a:r>
              <a:rPr lang="en-US" sz="1400" dirty="0" smtClean="0">
                <a:latin typeface="Calibri" pitchFamily="34" charset="0"/>
              </a:rPr>
              <a:t>ASTZ</a:t>
            </a:r>
            <a:endParaRPr lang="ru-RU" sz="1400" dirty="0" smtClean="0">
              <a:latin typeface="Calibri" pitchFamily="34" charset="0"/>
            </a:endParaRPr>
          </a:p>
          <a:p>
            <a:pPr indent="173038">
              <a:buFont typeface="Arial" charset="0"/>
              <a:buChar char="•"/>
            </a:pPr>
            <a:r>
              <a:rPr lang="ru-RU" sz="1400" dirty="0" err="1" smtClean="0">
                <a:latin typeface="Calibri" pitchFamily="34" charset="0"/>
              </a:rPr>
              <a:t>Техподдержка</a:t>
            </a:r>
            <a:r>
              <a:rPr lang="ru-RU" sz="1400" dirty="0" smtClean="0">
                <a:latin typeface="Calibri" pitchFamily="34" charset="0"/>
              </a:rPr>
              <a:t>, проекты</a:t>
            </a:r>
          </a:p>
          <a:p>
            <a:pPr indent="173038">
              <a:buFont typeface="Arial" charset="0"/>
              <a:buChar char="•"/>
            </a:pPr>
            <a:endParaRPr lang="ru-RU" sz="1400" dirty="0">
              <a:latin typeface="Calibri" pitchFamily="34" charset="0"/>
            </a:endParaRPr>
          </a:p>
          <a:p>
            <a:pPr indent="173038">
              <a:spcBef>
                <a:spcPct val="20000"/>
              </a:spcBef>
              <a:buFontTx/>
              <a:buAutoNum type="arabicPeriod"/>
            </a:pPr>
            <a:endParaRPr lang="ru-RU" sz="1400" dirty="0">
              <a:latin typeface="Calibri" pitchFamily="34" charset="0"/>
              <a:cs typeface="Arial" charset="0"/>
            </a:endParaRPr>
          </a:p>
          <a:p>
            <a:pPr indent="173038">
              <a:spcBef>
                <a:spcPct val="20000"/>
              </a:spcBef>
              <a:buFontTx/>
              <a:buAutoNum type="arabicPeriod"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5124" name="TextBox 14"/>
          <p:cNvSpPr txBox="1">
            <a:spLocks noChangeArrowheads="1"/>
          </p:cNvSpPr>
          <p:nvPr/>
        </p:nvSpPr>
        <p:spPr bwMode="auto">
          <a:xfrm>
            <a:off x="5148263" y="5516563"/>
            <a:ext cx="2928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«Аура хорошего света АСТЗ»</a:t>
            </a:r>
            <a:endParaRPr lang="ru-RU" sz="1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85750"/>
            <a:ext cx="1571625" cy="1000125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Вопросы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1857364"/>
            <a:ext cx="3498968" cy="350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041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Заголовок 1"/>
          <p:cNvSpPr txBox="1">
            <a:spLocks/>
          </p:cNvSpPr>
          <p:nvPr/>
        </p:nvSpPr>
        <p:spPr bwMode="auto">
          <a:xfrm>
            <a:off x="827088" y="4076700"/>
            <a:ext cx="7786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F2F2F2"/>
                </a:solidFill>
              </a:rPr>
              <a:t>Спасибо за внимание!</a:t>
            </a:r>
            <a:endParaRPr lang="ru-RU" sz="280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132138" y="6308725"/>
            <a:ext cx="2928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v.zavodov@astz.ru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57224" y="2214554"/>
            <a:ext cx="7786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Базовые световые решения для промышленности и ТЭК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smtClean="0">
                <a:solidFill>
                  <a:schemeClr val="bg1"/>
                </a:solidFill>
              </a:rPr>
              <a:t>основе светильников АСТЗ и СУО»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143000" y="428625"/>
            <a:ext cx="73580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Calibri" pitchFamily="34" charset="0"/>
              </a:rPr>
              <a:t>Обзор продукции АСТЗ</a:t>
            </a:r>
          </a:p>
        </p:txBody>
      </p:sp>
      <p:graphicFrame>
        <p:nvGraphicFramePr>
          <p:cNvPr id="25627" name="Group 27"/>
          <p:cNvGraphicFramePr>
            <a:graphicFrameLocks noGrp="1"/>
          </p:cNvGraphicFramePr>
          <p:nvPr/>
        </p:nvGraphicFramePr>
        <p:xfrm>
          <a:off x="571472" y="2997201"/>
          <a:ext cx="8316000" cy="2196240"/>
        </p:xfrm>
        <a:graphic>
          <a:graphicData uri="http://schemas.openxmlformats.org/drawingml/2006/table">
            <a:tbl>
              <a:tblPr/>
              <a:tblGrid>
                <a:gridCol w="2052000"/>
                <a:gridCol w="2160000"/>
                <a:gridCol w="2052000"/>
                <a:gridCol w="2052000"/>
              </a:tblGrid>
              <a:tr h="369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Общественные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Промышленные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Уличные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Специальные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Излучающие вниз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Встраиваемые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Потолочные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Настенные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Подвесные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Потолочные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Встраиваемые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IP65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Подвесные для высоких пролетов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IP65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Взрывозащищенные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Ех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IP6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Прожекторы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Консольные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Венчающие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Архитектурные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Аварийные и аварийные указатели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Тепличные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УФ-облучатели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11284" name="Group 26"/>
          <p:cNvGrpSpPr>
            <a:grpSpLocks/>
          </p:cNvGrpSpPr>
          <p:nvPr/>
        </p:nvGrpSpPr>
        <p:grpSpPr bwMode="auto">
          <a:xfrm>
            <a:off x="971550" y="1412875"/>
            <a:ext cx="7600952" cy="1428750"/>
            <a:chOff x="630" y="720"/>
            <a:chExt cx="4788" cy="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30" y="720"/>
              <a:ext cx="900" cy="9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26" y="720"/>
              <a:ext cx="900" cy="9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222" y="720"/>
              <a:ext cx="900" cy="9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518" y="720"/>
              <a:ext cx="900" cy="9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1285" name="Прямоугольник 18"/>
          <p:cNvSpPr>
            <a:spLocks noChangeArrowheads="1"/>
          </p:cNvSpPr>
          <p:nvPr/>
        </p:nvSpPr>
        <p:spPr bwMode="auto">
          <a:xfrm>
            <a:off x="1142976" y="5929330"/>
            <a:ext cx="6542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Системы управления (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RA, RD)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и блоки аварийного освещения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EM1, EM3)</a:t>
            </a: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313"/>
            <a:ext cx="1643063" cy="1000125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F2F2F2"/>
                </a:solidFill>
                <a:latin typeface="+mn-lt"/>
              </a:rPr>
              <a:t>Ассортимент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643188" y="285750"/>
            <a:ext cx="5357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latin typeface="Calibri" pitchFamily="34" charset="0"/>
              </a:rPr>
              <a:t>Базовые светильники </a:t>
            </a:r>
            <a:r>
              <a:rPr lang="ru-RU" sz="2000" dirty="0" smtClean="0">
                <a:latin typeface="Calibri" pitchFamily="34" charset="0"/>
              </a:rPr>
              <a:t>АСТЗ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85750"/>
            <a:ext cx="1571625" cy="1000125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F2F2F2"/>
                </a:solidFill>
                <a:latin typeface="+mn-lt"/>
              </a:rPr>
              <a:t>Ассортимент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pic>
        <p:nvPicPr>
          <p:cNvPr id="2052" name="Picture 4" descr="https://sun9-21.userapi.com/c855016/v855016275/fb6bd/ljq8PTPMqa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857232"/>
            <a:ext cx="3434183" cy="4857785"/>
          </a:xfrm>
          <a:prstGeom prst="rect">
            <a:avLst/>
          </a:prstGeom>
          <a:noFill/>
        </p:spPr>
      </p:pic>
      <p:pic>
        <p:nvPicPr>
          <p:cNvPr id="10" name="Picture 2" descr="https://sun9-51.userapi.com/c855016/v855016275/fb6b3/mYNGpBOcUO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8" y="928670"/>
            <a:ext cx="3357586" cy="47494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T2pg4_cIp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243262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571744"/>
            <a:ext cx="22177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971550" y="188913"/>
            <a:ext cx="65738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 err="1">
                <a:latin typeface="Calibri" pitchFamily="34" charset="0"/>
              </a:rPr>
              <a:t>Техподдержка</a:t>
            </a:r>
            <a:r>
              <a:rPr lang="ru-RU" sz="2000" dirty="0">
                <a:latin typeface="Calibri" pitchFamily="34" charset="0"/>
              </a:rPr>
              <a:t>: </a:t>
            </a:r>
            <a:r>
              <a:rPr lang="en-US" sz="2000" dirty="0" err="1">
                <a:latin typeface="Calibri" pitchFamily="34" charset="0"/>
              </a:rPr>
              <a:t>DIALux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Plug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In ASTZ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en-US" sz="2000" dirty="0">
                <a:latin typeface="Calibri" pitchFamily="34" charset="0"/>
              </a:rPr>
              <a:t>BIM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0245" name="Picture 7" descr="D:\Работа\ХРЕНЬ\_Pictures\DIALux\Без имени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000108"/>
            <a:ext cx="24479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http://www.astz.ru/foto/foto2012/K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4350" y="0"/>
            <a:ext cx="10096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2" descr="https://pp.userapi.com/c830400/v830400433/593a0/1cqn_NXCGH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8" name="AutoShape 11" descr="T2pg4_cIpj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13" descr="T2pg4_cIpj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51" name="Picture 8" descr="https://pp.userapi.com/c840423/v840423366/32cb/yWdETfsq0N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786322"/>
            <a:ext cx="2100632" cy="12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4"/>
          <p:cNvSpPr txBox="1">
            <a:spLocks noChangeArrowheads="1"/>
          </p:cNvSpPr>
          <p:nvPr/>
        </p:nvSpPr>
        <p:spPr bwMode="auto">
          <a:xfrm>
            <a:off x="3214678" y="1571612"/>
            <a:ext cx="250033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Calibri" pitchFamily="34" charset="0"/>
                <a:cs typeface="Arial" charset="0"/>
              </a:rPr>
              <a:t>Программа для проектирования освещения </a:t>
            </a:r>
            <a:r>
              <a:rPr lang="ru-RU" sz="1400" dirty="0" err="1">
                <a:latin typeface="Calibri" pitchFamily="34" charset="0"/>
                <a:cs typeface="Arial" charset="0"/>
              </a:rPr>
              <a:t>DIALux</a:t>
            </a:r>
            <a:r>
              <a:rPr lang="ru-RU" sz="1400" dirty="0">
                <a:latin typeface="Calibri" pitchFamily="34" charset="0"/>
                <a:cs typeface="Arial" charset="0"/>
              </a:rPr>
              <a:t> разработана немецкой компанией </a:t>
            </a:r>
            <a:r>
              <a:rPr lang="ru-RU" sz="1400" b="1" dirty="0">
                <a:latin typeface="Calibri" pitchFamily="34" charset="0"/>
                <a:cs typeface="Arial" charset="0"/>
              </a:rPr>
              <a:t>DIAL </a:t>
            </a:r>
            <a:r>
              <a:rPr lang="ru-RU" sz="1400" dirty="0" err="1">
                <a:latin typeface="Calibri" pitchFamily="34" charset="0"/>
                <a:cs typeface="Arial" charset="0"/>
              </a:rPr>
              <a:t>GmbH</a:t>
            </a:r>
            <a:r>
              <a:rPr lang="en-US" sz="1400" dirty="0">
                <a:latin typeface="Calibri" pitchFamily="34" charset="0"/>
                <a:cs typeface="Arial" charset="0"/>
              </a:rPr>
              <a:t> </a:t>
            </a:r>
            <a:r>
              <a:rPr lang="ru-RU" sz="1400" dirty="0">
                <a:latin typeface="Calibri" pitchFamily="34" charset="0"/>
                <a:cs typeface="Arial" charset="0"/>
              </a:rPr>
              <a:t>Базы данных .</a:t>
            </a:r>
            <a:r>
              <a:rPr lang="en-US" sz="1400" dirty="0" err="1">
                <a:latin typeface="Calibri" pitchFamily="34" charset="0"/>
                <a:cs typeface="Arial" charset="0"/>
              </a:rPr>
              <a:t>ies</a:t>
            </a:r>
            <a:r>
              <a:rPr lang="en-US" sz="1400" dirty="0">
                <a:latin typeface="Calibri" pitchFamily="34" charset="0"/>
                <a:cs typeface="Arial" charset="0"/>
              </a:rPr>
              <a:t>, .</a:t>
            </a:r>
            <a:r>
              <a:rPr lang="en-US" sz="1400" dirty="0" err="1">
                <a:latin typeface="Calibri" pitchFamily="34" charset="0"/>
                <a:cs typeface="Arial" charset="0"/>
              </a:rPr>
              <a:t>ldt</a:t>
            </a:r>
            <a:r>
              <a:rPr lang="en-US" sz="1400" dirty="0">
                <a:latin typeface="Calibri" pitchFamily="34" charset="0"/>
                <a:cs typeface="Arial" charset="0"/>
              </a:rPr>
              <a:t>  </a:t>
            </a:r>
            <a:r>
              <a:rPr lang="en-US" sz="1400" dirty="0" err="1">
                <a:latin typeface="Calibri" pitchFamily="34" charset="0"/>
                <a:cs typeface="Arial" charset="0"/>
              </a:rPr>
              <a:t>PlugIn</a:t>
            </a:r>
            <a:r>
              <a:rPr lang="en-US" sz="1400" dirty="0">
                <a:latin typeface="Calibri" pitchFamily="34" charset="0"/>
                <a:cs typeface="Arial" charset="0"/>
              </a:rPr>
              <a:t> </a:t>
            </a:r>
            <a:r>
              <a:rPr lang="ru-RU" sz="1400" dirty="0">
                <a:latin typeface="Calibri" pitchFamily="34" charset="0"/>
                <a:cs typeface="Arial" charset="0"/>
              </a:rPr>
              <a:t> -  верифицированная база данных светильников АСТЗ</a:t>
            </a:r>
            <a:r>
              <a:rPr lang="en-US" sz="1400" dirty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10253" name="Text Box 4"/>
          <p:cNvSpPr txBox="1">
            <a:spLocks noChangeArrowheads="1"/>
          </p:cNvSpPr>
          <p:nvPr/>
        </p:nvSpPr>
        <p:spPr bwMode="auto">
          <a:xfrm>
            <a:off x="3214679" y="4500570"/>
            <a:ext cx="27860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cs typeface="Arial" charset="0"/>
              </a:rPr>
              <a:t>BIM</a:t>
            </a:r>
            <a:r>
              <a:rPr lang="ru-RU" sz="1400" dirty="0">
                <a:latin typeface="Calibri" pitchFamily="34" charset="0"/>
              </a:rPr>
              <a:t> - </a:t>
            </a:r>
            <a:r>
              <a:rPr lang="ru-RU" sz="1400" dirty="0" err="1">
                <a:latin typeface="Calibri" pitchFamily="34" charset="0"/>
              </a:rPr>
              <a:t>Building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information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model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cs typeface="Arial" charset="0"/>
              </a:rPr>
              <a:t>информационного моделирования зданий</a:t>
            </a:r>
            <a:r>
              <a:rPr lang="en-US" sz="1400" dirty="0">
                <a:latin typeface="Calibri" pitchFamily="34" charset="0"/>
              </a:rPr>
              <a:t>.</a:t>
            </a:r>
            <a:r>
              <a:rPr lang="ru-RU" sz="1400" dirty="0">
                <a:latin typeface="Calibri" pitchFamily="34" charset="0"/>
                <a:cs typeface="Arial" charset="0"/>
              </a:rPr>
              <a:t>База данных для </a:t>
            </a:r>
            <a:r>
              <a:rPr lang="en-US" sz="1400" dirty="0" err="1">
                <a:latin typeface="Calibri" pitchFamily="34" charset="0"/>
                <a:cs typeface="Arial" charset="0"/>
              </a:rPr>
              <a:t>Revit</a:t>
            </a:r>
            <a:r>
              <a:rPr lang="en-US" sz="1400" dirty="0">
                <a:latin typeface="Calibri" pitchFamily="34" charset="0"/>
                <a:cs typeface="Arial" charset="0"/>
              </a:rPr>
              <a:t>  .</a:t>
            </a:r>
            <a:r>
              <a:rPr lang="en-US" sz="1400" dirty="0" err="1">
                <a:latin typeface="Calibri" pitchFamily="34" charset="0"/>
                <a:cs typeface="Arial" charset="0"/>
              </a:rPr>
              <a:t>rvt</a:t>
            </a:r>
            <a:endParaRPr lang="ru-RU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357188"/>
            <a:ext cx="1785918" cy="1000125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F2F2F2"/>
                </a:solidFill>
                <a:latin typeface="+mn-lt"/>
              </a:rPr>
              <a:t>Проектирование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 cstate="screen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416800" cy="288925"/>
          </a:xfrm>
        </p:spPr>
        <p:txBody>
          <a:bodyPr rtlCol="0">
            <a:noAutofit/>
          </a:bodyPr>
          <a:lstStyle/>
          <a:p>
            <a:pPr indent="361950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Calibri" pitchFamily="34" charset="0"/>
                <a:ea typeface="+mn-ea"/>
                <a:cs typeface="+mn-cs"/>
              </a:rPr>
              <a:t>Освещение склада / производства</a:t>
            </a:r>
          </a:p>
        </p:txBody>
      </p:sp>
      <p:sp>
        <p:nvSpPr>
          <p:cNvPr id="58371" name="Содержимое 2"/>
          <p:cNvSpPr txBox="1">
            <a:spLocks/>
          </p:cNvSpPr>
          <p:nvPr/>
        </p:nvSpPr>
        <p:spPr bwMode="auto">
          <a:xfrm>
            <a:off x="642910" y="5715000"/>
            <a:ext cx="807249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73038"/>
            <a:r>
              <a:rPr lang="ru-RU" sz="1400" dirty="0">
                <a:latin typeface="Calibri" pitchFamily="34" charset="0"/>
              </a:rPr>
              <a:t>При освещении складов активной используется СУО  система управления освещением.</a:t>
            </a:r>
          </a:p>
        </p:txBody>
      </p:sp>
      <p:sp>
        <p:nvSpPr>
          <p:cNvPr id="61452" name="Заголовок 1"/>
          <p:cNvSpPr txBox="1">
            <a:spLocks/>
          </p:cNvSpPr>
          <p:nvPr/>
        </p:nvSpPr>
        <p:spPr bwMode="auto">
          <a:xfrm>
            <a:off x="0" y="214313"/>
            <a:ext cx="2051050" cy="1054100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Световые решения</a:t>
            </a:r>
          </a:p>
        </p:txBody>
      </p:sp>
      <p:pic>
        <p:nvPicPr>
          <p:cNvPr id="58373" name="Picture 3" descr="C:\Users\Zavodov_vd\Desktop\для пятницы\Screenshot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143248"/>
            <a:ext cx="4184674" cy="267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2" descr="C:\Users\Zavodov_vd\Desktop\для пятницы\склад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357298"/>
            <a:ext cx="44661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Zavodov_vd\Desktop\00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1357298"/>
            <a:ext cx="3071834" cy="43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214414" y="214290"/>
            <a:ext cx="73580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361950" algn="ctr" fontAlgn="auto">
              <a:spcAft>
                <a:spcPts val="0"/>
              </a:spcAft>
              <a:defRPr/>
            </a:pPr>
            <a:r>
              <a:rPr lang="ru-RU" sz="2000" dirty="0">
                <a:latin typeface="Calibri" pitchFamily="34" charset="0"/>
              </a:rPr>
              <a:t>Основные группы промышленных светильников </a:t>
            </a:r>
          </a:p>
        </p:txBody>
      </p:sp>
      <p:sp>
        <p:nvSpPr>
          <p:cNvPr id="33812" name="Rectangle 4"/>
          <p:cNvSpPr>
            <a:spLocks noChangeArrowheads="1"/>
          </p:cNvSpPr>
          <p:nvPr/>
        </p:nvSpPr>
        <p:spPr bwMode="auto">
          <a:xfrm>
            <a:off x="3851275" y="5445125"/>
            <a:ext cx="20716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/>
              <a:t>А также </a:t>
            </a:r>
            <a:r>
              <a:rPr lang="en-US" sz="1400" b="1" dirty="0"/>
              <a:t> </a:t>
            </a:r>
            <a:endParaRPr lang="ru-RU" sz="1400" b="1" dirty="0"/>
          </a:p>
          <a:p>
            <a:pPr>
              <a:buFont typeface="Arial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светильники  </a:t>
            </a:r>
            <a:r>
              <a:rPr lang="ru-RU" sz="1400" dirty="0"/>
              <a:t>с </a:t>
            </a:r>
            <a:r>
              <a:rPr lang="en-US" sz="1400" dirty="0"/>
              <a:t>Ex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 прожектора</a:t>
            </a:r>
            <a:endParaRPr lang="ru-RU" sz="1400" dirty="0"/>
          </a:p>
        </p:txBody>
      </p:sp>
      <p:pic>
        <p:nvPicPr>
          <p:cNvPr id="33813" name="Picture 2" descr="Z:\Маркетинг\презентация\фото светильников\ДCП04-Sta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0650" y="2349500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3" descr="Z:\Маркетинг\презентация\фото светильников\ДПП43)-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588" y="33575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4" descr="Z:\Маркетинг\презентация\фото светильников\ДСП15-Kosmos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40650" y="3357563"/>
            <a:ext cx="93503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Picture 5" descr="Z:\Маркетинг\презентация\фото светильников\ДСП45-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443706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7" name="Picture 58" descr="ДПП0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31913" y="544512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8" name="Picture 59" descr="ДСП17-Metro-LED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8313" y="544512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9" name="Picture 60" descr="ДСП44-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8313" y="4437063"/>
            <a:ext cx="8651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0" name="Picture 61" descr="ДСП67-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427538" y="4437063"/>
            <a:ext cx="8651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2" name="Picture 64" descr="ДСП52(1)-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357554" y="4429132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3" name="Picture 65" descr="ЖПП05-Terminal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716463" y="3357563"/>
            <a:ext cx="9350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66" descr="ЛСП68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715000" y="23574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5" name="Picture 67" descr="РСП05-ГСП17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715125" y="2357438"/>
            <a:ext cx="8826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6" name="Picture 68" descr="Goliaf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732588" y="11969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69" descr="ГСП17-Grand-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651500" y="11969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8" name="Picture 70" descr="ДCП04-Star-с-драйвером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740650" y="119697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71" descr="ДВП15-Kosmos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708400" y="33575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Picture 72" descr="ФСПО5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5724525" y="33575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21" descr="G:\картинки\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156325" y="4724400"/>
            <a:ext cx="18859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2" name="Picture 17" descr="Z:\Маркетинг\презентация\фото светильников\Новая папка\ПВЛМ-П-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63" y="5429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 descr="https://pp.userapi.com/c824202/v824202494/a4a01/4qj2twcAsxI.jp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2428860" y="4429132"/>
            <a:ext cx="888961" cy="888961"/>
          </a:xfrm>
          <a:prstGeom prst="rect">
            <a:avLst/>
          </a:prstGeom>
          <a:noFill/>
        </p:spPr>
      </p:pic>
      <p:pic>
        <p:nvPicPr>
          <p:cNvPr id="25" name="Picture 17" descr="115551201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66632" y="683718"/>
            <a:ext cx="4833996" cy="414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0" y="214313"/>
            <a:ext cx="2051050" cy="1054100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Световые решения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 txBox="1">
            <a:spLocks noChangeArrowheads="1"/>
          </p:cNvSpPr>
          <p:nvPr/>
        </p:nvSpPr>
        <p:spPr bwMode="auto">
          <a:xfrm>
            <a:off x="2143125" y="142875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ДО15 </a:t>
            </a:r>
            <a:r>
              <a:rPr lang="en-US" sz="2000" dirty="0" err="1" smtClean="0">
                <a:latin typeface="Calibri" pitchFamily="34" charset="0"/>
              </a:rPr>
              <a:t>Kosmos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LED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2774" name="Прямоугольник 7"/>
          <p:cNvSpPr>
            <a:spLocks noChangeArrowheads="1"/>
          </p:cNvSpPr>
          <p:nvPr/>
        </p:nvSpPr>
        <p:spPr bwMode="auto">
          <a:xfrm>
            <a:off x="2571736" y="571480"/>
            <a:ext cx="5657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Светильники  предназначены для общего освещения </a:t>
            </a:r>
            <a:r>
              <a:rPr lang="ru-RU" sz="1400" dirty="0" smtClean="0">
                <a:latin typeface="Calibri" pitchFamily="34" charset="0"/>
              </a:rPr>
              <a:t> открытых пространств или производственных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помещений 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32775" name="Содержимое 2"/>
          <p:cNvSpPr txBox="1">
            <a:spLocks/>
          </p:cNvSpPr>
          <p:nvPr/>
        </p:nvSpPr>
        <p:spPr bwMode="auto">
          <a:xfrm>
            <a:off x="5786446" y="1357298"/>
            <a:ext cx="2821009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endParaRPr lang="ru-RU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Мощность</a:t>
            </a:r>
            <a:r>
              <a:rPr lang="en-US" sz="1400" dirty="0">
                <a:latin typeface="Calibri" pitchFamily="34" charset="0"/>
              </a:rPr>
              <a:t> 40</a:t>
            </a:r>
            <a:r>
              <a:rPr lang="ru-RU" sz="1400" dirty="0">
                <a:latin typeface="Calibri" pitchFamily="34" charset="0"/>
              </a:rPr>
              <a:t>,80,120, 160, 200, 240 Вт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Световая отдача 109</a:t>
            </a:r>
            <a:r>
              <a:rPr lang="en-US" sz="1400" dirty="0">
                <a:latin typeface="Calibri" pitchFamily="34" charset="0"/>
              </a:rPr>
              <a:t>-</a:t>
            </a:r>
            <a:r>
              <a:rPr lang="ru-RU" sz="1400" dirty="0">
                <a:latin typeface="Calibri" pitchFamily="34" charset="0"/>
              </a:rPr>
              <a:t>133 лм/Вт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Степень защиты  </a:t>
            </a:r>
            <a:r>
              <a:rPr lang="en-US" sz="1400" dirty="0">
                <a:latin typeface="Calibri" pitchFamily="34" charset="0"/>
              </a:rPr>
              <a:t>IP</a:t>
            </a:r>
            <a:r>
              <a:rPr lang="ru-RU" sz="1400" dirty="0">
                <a:latin typeface="Calibri" pitchFamily="34" charset="0"/>
              </a:rPr>
              <a:t>65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Категория </a:t>
            </a:r>
            <a:r>
              <a:rPr lang="ru-RU" sz="1400" dirty="0" smtClean="0">
                <a:latin typeface="Calibri" pitchFamily="34" charset="0"/>
              </a:rPr>
              <a:t>У1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I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класс защиты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ССТ=5000К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Различные КСС (Г, Д, К)</a:t>
            </a:r>
          </a:p>
          <a:p>
            <a:pPr>
              <a:buFont typeface="Arial" charset="0"/>
              <a:buChar char="•"/>
            </a:pPr>
            <a:endParaRPr lang="ru-RU" sz="1400" dirty="0">
              <a:latin typeface="Calibri" pitchFamily="34" charset="0"/>
            </a:endParaRPr>
          </a:p>
        </p:txBody>
      </p:sp>
      <p:sp>
        <p:nvSpPr>
          <p:cNvPr id="32776" name="Заголовок 1"/>
          <p:cNvSpPr txBox="1">
            <a:spLocks/>
          </p:cNvSpPr>
          <p:nvPr/>
        </p:nvSpPr>
        <p:spPr bwMode="auto">
          <a:xfrm>
            <a:off x="0" y="214313"/>
            <a:ext cx="2051050" cy="1054100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F2F2F2"/>
                </a:solidFill>
                <a:latin typeface="+mn-lt"/>
              </a:rPr>
              <a:t>Прожектора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/>
          <a:srcRect l="26786" t="25001"/>
          <a:stretch>
            <a:fillRect/>
          </a:stretch>
        </p:blipFill>
        <p:spPr bwMode="auto">
          <a:xfrm>
            <a:off x="1500166" y="1285860"/>
            <a:ext cx="3905240" cy="34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00063" y="4071938"/>
            <a:ext cx="1285875" cy="357187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ДО16- </a:t>
            </a:r>
            <a:r>
              <a:rPr lang="en-US" sz="1500" b="1" dirty="0">
                <a:solidFill>
                  <a:srgbClr val="F2F2F2"/>
                </a:solidFill>
                <a:latin typeface="+mn-lt"/>
              </a:rPr>
              <a:t>Galaxy 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23850" y="5805488"/>
            <a:ext cx="16557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480</a:t>
            </a:r>
            <a:r>
              <a:rPr lang="ru-RU" sz="1200"/>
              <a:t> Вт</a:t>
            </a: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IP6</a:t>
            </a:r>
            <a:r>
              <a:rPr lang="ru-RU" sz="1200"/>
              <a:t>5, У</a:t>
            </a:r>
            <a:r>
              <a:rPr lang="en-US" sz="1200"/>
              <a:t>1</a:t>
            </a:r>
            <a:endParaRPr lang="ru-RU" sz="120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4067175" y="4076700"/>
            <a:ext cx="1285875" cy="35718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>
                <a:solidFill>
                  <a:srgbClr val="F2F2F2"/>
                </a:solidFill>
                <a:latin typeface="+mn-lt"/>
              </a:rPr>
              <a:t>ДО19</a:t>
            </a:r>
            <a:r>
              <a:rPr lang="en-US" sz="1500" b="1">
                <a:solidFill>
                  <a:srgbClr val="F2F2F2"/>
                </a:solidFill>
                <a:latin typeface="+mn-lt"/>
              </a:rPr>
              <a:t> Quant</a:t>
            </a:r>
            <a:endParaRPr lang="ru-RU" sz="1500" b="1">
              <a:solidFill>
                <a:srgbClr val="F2F2F2"/>
              </a:solidFill>
              <a:latin typeface="+mn-lt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995738" y="5805488"/>
            <a:ext cx="180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ru-RU" sz="1200"/>
              <a:t>55 Вт</a:t>
            </a: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IP66</a:t>
            </a:r>
            <a:r>
              <a:rPr lang="ru-RU" sz="1200"/>
              <a:t>, У</a:t>
            </a:r>
            <a:r>
              <a:rPr lang="en-US" sz="1200"/>
              <a:t>1</a:t>
            </a:r>
            <a:endParaRPr lang="ru-RU" sz="1200"/>
          </a:p>
          <a:p>
            <a:pPr>
              <a:buFont typeface="Arial" charset="0"/>
              <a:buChar char="•"/>
            </a:pPr>
            <a:r>
              <a:rPr lang="ru-RU" sz="1200"/>
              <a:t> модели с защитным стеклом</a:t>
            </a:r>
            <a:endParaRPr lang="ru-RU" sz="1400"/>
          </a:p>
        </p:txBody>
      </p:sp>
      <p:pic>
        <p:nvPicPr>
          <p:cNvPr id="23" name="Picture 19" descr="&amp;Kcy;&amp;ucy;&amp;pcy;&amp;icy;&amp;tcy;&amp;softcy; &amp;Scy;&amp;vcy;&amp;iecy;&amp;tcy;&amp;ocy;&amp;dcy;&amp;icy;&amp;ocy;&amp;dcy;&amp;ncy;&amp;ycy;&amp;jcy; &amp;pcy;&amp;rcy;&amp;ocy;&amp;zhcy;&amp;iecy;&amp;kcy;&amp;tcy;&amp;ocy;&amp;rcy; &amp;scy;&amp;iecy;&amp;rcy;&amp;icy;&amp;icy; &amp;Dcy;&amp;Ocy;04 St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508500"/>
            <a:ext cx="13001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&amp;Kcy;&amp;ucy;&amp;pcy;&amp;icy;&amp;tcy;&amp;softcy; &amp;Scy;&amp;vcy;&amp;iecy;&amp;tcy;&amp;ocy;&amp;dcy;&amp;icy;&amp;ocy;&amp;dcy;&amp;ncy;&amp;ycy;&amp;jcy; &amp;pcy;&amp;rcy;&amp;ocy;&amp;zhcy;&amp;iecy;&amp;kcy;&amp;tcy;&amp;ocy;&amp;rcy; &amp;scy;&amp;iecy;&amp;rcy;&amp;icy;&amp;icy; &amp;Dcy;&amp;Ocy;16 Galax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437063"/>
            <a:ext cx="12255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195513" y="4076700"/>
            <a:ext cx="1285875" cy="35718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>
                <a:solidFill>
                  <a:srgbClr val="F2F2F2"/>
                </a:solidFill>
                <a:latin typeface="+mn-lt"/>
              </a:rPr>
              <a:t>ДО04</a:t>
            </a:r>
            <a:r>
              <a:rPr lang="en-US" sz="1500" b="1">
                <a:solidFill>
                  <a:srgbClr val="F2F2F2"/>
                </a:solidFill>
                <a:latin typeface="+mn-lt"/>
              </a:rPr>
              <a:t> Star</a:t>
            </a:r>
            <a:endParaRPr lang="ru-RU" sz="1500" b="1">
              <a:solidFill>
                <a:srgbClr val="F2F2F2"/>
              </a:solidFill>
              <a:latin typeface="+mn-lt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051050" y="5589588"/>
            <a:ext cx="16557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en-US" sz="1200"/>
              <a:t>30</a:t>
            </a:r>
            <a:r>
              <a:rPr lang="ru-RU" sz="1200"/>
              <a:t>,</a:t>
            </a:r>
            <a:r>
              <a:rPr lang="en-US" sz="1200"/>
              <a:t>145</a:t>
            </a:r>
            <a:r>
              <a:rPr lang="ru-RU" sz="1200"/>
              <a:t>, 200, 400 Вт</a:t>
            </a: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IP6</a:t>
            </a:r>
            <a:r>
              <a:rPr lang="ru-RU" sz="1200"/>
              <a:t>5, У</a:t>
            </a:r>
            <a:r>
              <a:rPr lang="en-US" sz="1200"/>
              <a:t>1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/>
              <a:t> темперированное стекло П-</a:t>
            </a:r>
            <a:r>
              <a:rPr lang="en-US" sz="1200"/>
              <a:t>II</a:t>
            </a:r>
            <a:r>
              <a:rPr lang="ru-RU" sz="1200"/>
              <a:t>а</a:t>
            </a:r>
          </a:p>
        </p:txBody>
      </p:sp>
      <p:pic>
        <p:nvPicPr>
          <p:cNvPr id="27" name="Picture 25" descr="&amp;Kcy;&amp;ucy;&amp;pcy;&amp;icy;&amp;tcy;&amp;softcy; &amp;Scy;&amp;vcy;&amp;iecy;&amp;tcy;&amp;ocy;&amp;dcy;&amp;icy;&amp;ocy;&amp;dcy;&amp;ncy;&amp;ycy;&amp;jcy; &amp;pcy;&amp;rcy;&amp;ocy;&amp;zhcy;&amp;iecy;&amp;kcy;&amp;tcy;&amp;ocy;&amp;rcy; &amp;scy;&amp;iecy;&amp;rcy;&amp;icy;&amp;icy; &amp;Dcy;&amp;Ocy;19 Qua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4437063"/>
            <a:ext cx="15843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 descr="https://4.bp.blogspot.com/-SehcZz9FOWg/WFL9VuwbnLI/AAAAAAAAAWs/MCIoKDCIFJgB9YUjpwAUgFMUQMDABOCaQCLcB/s1600/47847606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00694" y="4000504"/>
            <a:ext cx="3238480" cy="182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4" descr="&amp;Kcy;&amp;ucy;&amp;pcy;&amp;icy;&amp;tcy;&amp;softcy; &amp;Dcy;&amp;Scy;&amp;Pcy;68 Freg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365625"/>
            <a:ext cx="15128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7" descr="&amp;Kcy;&amp;ucy;&amp;pcy;&amp;icy;&amp;tcy;&amp;softcy; &amp;Scy;&amp;vcy;&amp;iecy;&amp;tcy;&amp;ocy;&amp;dcy;&amp;icy;&amp;ocy;&amp;dcy;&amp;ncy;&amp;ycy;&amp;jcy; &amp;scy;&amp;vcy;&amp;iecy;&amp;tcy;&amp;icy;&amp;lcy;&amp;softcy;&amp;ncy;&amp;icy;&amp;kcy; &amp;scy;&amp;iecy;&amp;rcy;&amp;icy;&amp;icy; &amp;Dcy;&amp;Scy;&amp;Pcy;49 Bla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533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411413" y="5445125"/>
            <a:ext cx="15843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ru-RU" sz="1200"/>
              <a:t>38, 76 Вт</a:t>
            </a:r>
            <a:r>
              <a:rPr lang="ru-RU" sz="1200">
                <a:latin typeface="Calibri" pitchFamily="34" charset="0"/>
              </a:rPr>
              <a:t> </a:t>
            </a:r>
            <a:endParaRPr lang="en-US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</a:t>
            </a:r>
            <a:r>
              <a:rPr lang="ru-RU" sz="1200"/>
              <a:t>65, У2, П-</a:t>
            </a:r>
            <a:r>
              <a:rPr lang="en-US" sz="1200"/>
              <a:t>II</a:t>
            </a:r>
            <a:r>
              <a:rPr lang="ru-RU" sz="1200"/>
              <a:t>а</a:t>
            </a:r>
          </a:p>
          <a:p>
            <a:pPr>
              <a:buFont typeface="Arial" charset="0"/>
              <a:buChar char="•"/>
            </a:pPr>
            <a:r>
              <a:rPr lang="ru-RU" sz="1200"/>
              <a:t> прозрачное закаленное стекло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250825" y="5300663"/>
            <a:ext cx="22336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ru-RU" sz="1200"/>
              <a:t>20, 40,50</a:t>
            </a:r>
            <a:r>
              <a:rPr lang="en-US" sz="1200"/>
              <a:t>,</a:t>
            </a:r>
            <a:r>
              <a:rPr lang="ru-RU" sz="1200"/>
              <a:t> 75</a:t>
            </a:r>
            <a:r>
              <a:rPr lang="en-US" sz="1200"/>
              <a:t> </a:t>
            </a:r>
            <a:r>
              <a:rPr lang="ru-RU" sz="1200"/>
              <a:t>Вт</a:t>
            </a:r>
          </a:p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IP6</a:t>
            </a:r>
            <a:r>
              <a:rPr lang="ru-RU" sz="1200"/>
              <a:t>5, У2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/>
              <a:t>Опаловый, прозрачный</a:t>
            </a:r>
          </a:p>
          <a:p>
            <a:pPr>
              <a:buFont typeface="Arial" charset="0"/>
              <a:buChar char="•"/>
            </a:pPr>
            <a:r>
              <a:rPr lang="ru-RU" sz="1200"/>
              <a:t>Модели </a:t>
            </a:r>
            <a:r>
              <a:rPr lang="en-US" sz="1200"/>
              <a:t>c EM, </a:t>
            </a:r>
            <a:r>
              <a:rPr lang="ru-RU" sz="1200"/>
              <a:t>управлением</a:t>
            </a:r>
          </a:p>
          <a:p>
            <a:pPr>
              <a:buFont typeface="Arial" charset="0"/>
              <a:buChar char="•"/>
            </a:pPr>
            <a:r>
              <a:rPr lang="ru-RU" sz="1200"/>
              <a:t> модели </a:t>
            </a:r>
            <a:r>
              <a:rPr lang="en-US" sz="1200"/>
              <a:t>PM –</a:t>
            </a:r>
            <a:r>
              <a:rPr lang="ru-RU" sz="1200"/>
              <a:t> в линию</a:t>
            </a:r>
            <a:endParaRPr lang="ru-RU" sz="1400"/>
          </a:p>
        </p:txBody>
      </p:sp>
      <p:sp>
        <p:nvSpPr>
          <p:cNvPr id="30728" name="Rectangle 2"/>
          <p:cNvSpPr txBox="1">
            <a:spLocks noChangeArrowheads="1"/>
          </p:cNvSpPr>
          <p:nvPr/>
        </p:nvSpPr>
        <p:spPr bwMode="auto">
          <a:xfrm>
            <a:off x="2143125" y="142875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Calibri" pitchFamily="34" charset="0"/>
              </a:rPr>
              <a:t>ДСП49 </a:t>
            </a:r>
            <a:r>
              <a:rPr lang="en-US" sz="2000" dirty="0">
                <a:latin typeface="Calibri" pitchFamily="34" charset="0"/>
              </a:rPr>
              <a:t>Blade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0729" name="Прямоугольник 7"/>
          <p:cNvSpPr>
            <a:spLocks noChangeArrowheads="1"/>
          </p:cNvSpPr>
          <p:nvPr/>
        </p:nvSpPr>
        <p:spPr bwMode="auto">
          <a:xfrm>
            <a:off x="2071688" y="642938"/>
            <a:ext cx="6429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Светильники  предназначены для общего освещения </a:t>
            </a:r>
            <a:r>
              <a:rPr lang="ru-RU" sz="1400"/>
              <a:t>производственных</a:t>
            </a:r>
            <a:r>
              <a:rPr lang="en-US" sz="1400"/>
              <a:t> </a:t>
            </a:r>
            <a:r>
              <a:rPr lang="ru-RU" sz="1400"/>
              <a:t>(П-</a:t>
            </a:r>
            <a:r>
              <a:rPr lang="en-US" sz="1400"/>
              <a:t>IIa</a:t>
            </a:r>
            <a:r>
              <a:rPr lang="ru-RU" sz="1400"/>
              <a:t>)</a:t>
            </a:r>
            <a:r>
              <a:rPr lang="ru-RU" sz="1400">
                <a:latin typeface="Calibri" pitchFamily="34" charset="0"/>
              </a:rPr>
              <a:t>  и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/>
              <a:t>иных</a:t>
            </a:r>
            <a:r>
              <a:rPr lang="ru-RU" sz="1400">
                <a:latin typeface="Calibri" pitchFamily="34" charset="0"/>
              </a:rPr>
              <a:t> помещений</a:t>
            </a:r>
            <a:r>
              <a:rPr lang="ru-RU" sz="1400"/>
              <a:t>.</a:t>
            </a:r>
          </a:p>
        </p:txBody>
      </p:sp>
      <p:sp>
        <p:nvSpPr>
          <p:cNvPr id="30730" name="Содержимое 2"/>
          <p:cNvSpPr txBox="1">
            <a:spLocks/>
          </p:cNvSpPr>
          <p:nvPr/>
        </p:nvSpPr>
        <p:spPr bwMode="auto">
          <a:xfrm>
            <a:off x="5795963" y="1125538"/>
            <a:ext cx="3097212" cy="287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Мощность</a:t>
            </a:r>
            <a:r>
              <a:rPr lang="en-US" sz="1400" dirty="0">
                <a:latin typeface="Calibri" pitchFamily="34" charset="0"/>
              </a:rPr>
              <a:t> 20</a:t>
            </a:r>
            <a:r>
              <a:rPr lang="ru-RU" sz="1400" dirty="0">
                <a:latin typeface="Calibri" pitchFamily="34" charset="0"/>
              </a:rPr>
              <a:t>, 40, 50 Вт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Световая отдача 1</a:t>
            </a:r>
            <a:r>
              <a:rPr lang="en-US" sz="1400" dirty="0">
                <a:latin typeface="Calibri" pitchFamily="34" charset="0"/>
              </a:rPr>
              <a:t>0</a:t>
            </a:r>
            <a:r>
              <a:rPr lang="ru-RU" sz="1400" dirty="0">
                <a:latin typeface="Calibri" pitchFamily="34" charset="0"/>
              </a:rPr>
              <a:t>6</a:t>
            </a:r>
            <a:r>
              <a:rPr lang="en-US" sz="1400" dirty="0">
                <a:latin typeface="Calibri" pitchFamily="34" charset="0"/>
              </a:rPr>
              <a:t>-</a:t>
            </a:r>
            <a:r>
              <a:rPr lang="ru-RU" sz="1400" dirty="0">
                <a:latin typeface="Calibri" pitchFamily="34" charset="0"/>
              </a:rPr>
              <a:t>1</a:t>
            </a:r>
            <a:r>
              <a:rPr lang="en-US" sz="1400" dirty="0">
                <a:latin typeface="Calibri" pitchFamily="34" charset="0"/>
              </a:rPr>
              <a:t>2</a:t>
            </a:r>
            <a:r>
              <a:rPr lang="ru-RU" sz="1400" dirty="0">
                <a:latin typeface="Calibri" pitchFamily="34" charset="0"/>
              </a:rPr>
              <a:t>3 лм/Вт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Степень защиты  </a:t>
            </a:r>
            <a:r>
              <a:rPr lang="en-US" sz="1400" dirty="0">
                <a:latin typeface="Calibri" pitchFamily="34" charset="0"/>
              </a:rPr>
              <a:t>IP</a:t>
            </a:r>
            <a:r>
              <a:rPr lang="ru-RU" sz="1400" dirty="0">
                <a:latin typeface="Calibri" pitchFamily="34" charset="0"/>
              </a:rPr>
              <a:t>65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Категория У2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Модели  с   управлением </a:t>
            </a:r>
            <a:r>
              <a:rPr lang="en-US" sz="1400" dirty="0">
                <a:latin typeface="Calibri" pitchFamily="34" charset="0"/>
              </a:rPr>
              <a:t>RA (1-10 D), RD (DALI)</a:t>
            </a:r>
            <a:endParaRPr lang="ru-RU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Прозрачный и опаловый  рассеиватель (ПК</a:t>
            </a:r>
            <a:r>
              <a:rPr lang="en-US" sz="1400" dirty="0">
                <a:latin typeface="Calibri" pitchFamily="34" charset="0"/>
              </a:rPr>
              <a:t>)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dirty="0" smtClean="0">
                <a:latin typeface="Calibri" pitchFamily="34" charset="0"/>
              </a:rPr>
              <a:t>темперированное </a:t>
            </a:r>
            <a:r>
              <a:rPr lang="ru-RU" sz="1400" dirty="0">
                <a:latin typeface="Calibri" pitchFamily="34" charset="0"/>
              </a:rPr>
              <a:t>стекло (П-</a:t>
            </a:r>
            <a:r>
              <a:rPr lang="en-US" sz="1400" dirty="0">
                <a:latin typeface="Calibri" pitchFamily="34" charset="0"/>
              </a:rPr>
              <a:t>II</a:t>
            </a:r>
            <a:r>
              <a:rPr lang="ru-RU" sz="1400" dirty="0">
                <a:latin typeface="Calibri" pitchFamily="34" charset="0"/>
              </a:rPr>
              <a:t>а)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34" charset="0"/>
              </a:rPr>
              <a:t>I</a:t>
            </a:r>
            <a:r>
              <a:rPr lang="ru-RU" sz="1400" dirty="0">
                <a:latin typeface="Calibri" pitchFamily="34" charset="0"/>
              </a:rPr>
              <a:t> класс защиты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ССТ=4000К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Различные КСС (Д, К+Г, Г+К, С1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 модели </a:t>
            </a:r>
            <a:r>
              <a:rPr lang="en-US" sz="1400" dirty="0">
                <a:latin typeface="Calibri" pitchFamily="34" charset="0"/>
              </a:rPr>
              <a:t>HT </a:t>
            </a:r>
            <a:r>
              <a:rPr lang="ru-RU" sz="1400" dirty="0">
                <a:latin typeface="Calibri" pitchFamily="34" charset="0"/>
              </a:rPr>
              <a:t>до +</a:t>
            </a:r>
            <a:r>
              <a:rPr lang="ru-RU" sz="1400" dirty="0" smtClean="0">
                <a:latin typeface="Calibri" pitchFamily="34" charset="0"/>
              </a:rPr>
              <a:t>60°С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30731" name="Заголовок 1"/>
          <p:cNvSpPr txBox="1">
            <a:spLocks/>
          </p:cNvSpPr>
          <p:nvPr/>
        </p:nvSpPr>
        <p:spPr bwMode="auto">
          <a:xfrm>
            <a:off x="0" y="214313"/>
            <a:ext cx="2051050" cy="1054100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500" b="1" dirty="0">
              <a:solidFill>
                <a:srgbClr val="F2F2F2"/>
              </a:solidFill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Подвесные</a:t>
            </a:r>
            <a:endParaRPr lang="en-US" sz="1500" b="1" dirty="0">
              <a:solidFill>
                <a:srgbClr val="F2F2F2"/>
              </a:solidFill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2F2F2"/>
                </a:solidFill>
                <a:latin typeface="+mn-lt"/>
              </a:rPr>
              <a:t>(монтируемые на поверхность)  светильники</a:t>
            </a:r>
          </a:p>
          <a:p>
            <a:pPr algn="ctr">
              <a:defRPr/>
            </a:pP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30732" name="Rectangle 4"/>
          <p:cNvSpPr>
            <a:spLocks noChangeArrowheads="1"/>
          </p:cNvSpPr>
          <p:nvPr/>
        </p:nvSpPr>
        <p:spPr bwMode="auto">
          <a:xfrm>
            <a:off x="4140200" y="5516563"/>
            <a:ext cx="15113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 </a:t>
            </a:r>
            <a:r>
              <a:rPr lang="ru-RU" sz="1200"/>
              <a:t>67, 78</a:t>
            </a:r>
            <a:r>
              <a:rPr lang="en-US" sz="1200">
                <a:latin typeface="Calibri" pitchFamily="34" charset="0"/>
              </a:rPr>
              <a:t> </a:t>
            </a:r>
            <a:r>
              <a:rPr lang="ru-RU" sz="1200">
                <a:latin typeface="Calibri" pitchFamily="34" charset="0"/>
              </a:rPr>
              <a:t>Вт</a:t>
            </a:r>
            <a:endParaRPr lang="en-US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 </a:t>
            </a:r>
            <a:r>
              <a:rPr lang="en-US" sz="1200"/>
              <a:t>IP65</a:t>
            </a:r>
            <a:r>
              <a:rPr lang="ru-RU" sz="1200"/>
              <a:t>, П-</a:t>
            </a:r>
            <a:r>
              <a:rPr lang="en-US" sz="1200"/>
              <a:t>II</a:t>
            </a:r>
            <a:r>
              <a:rPr lang="ru-RU" sz="1200"/>
              <a:t>а</a:t>
            </a:r>
            <a:endParaRPr lang="en-US" sz="1200"/>
          </a:p>
          <a:p>
            <a:pPr>
              <a:buFont typeface="Arial" charset="0"/>
              <a:buChar char="•"/>
            </a:pPr>
            <a:r>
              <a:rPr lang="ru-RU" sz="1200"/>
              <a:t> У2, УХЛ4 (БАП)</a:t>
            </a:r>
          </a:p>
          <a:p>
            <a:pPr>
              <a:buFont typeface="Arial" charset="0"/>
              <a:buChar char="•"/>
            </a:pPr>
            <a:r>
              <a:rPr lang="ru-RU" sz="1200"/>
              <a:t>прозрачное закаленное стекло</a:t>
            </a:r>
          </a:p>
        </p:txBody>
      </p:sp>
      <p:pic>
        <p:nvPicPr>
          <p:cNvPr id="30734" name="Picture 20" descr="&amp;Kcy;&amp;ucy;&amp;pcy;&amp;icy;&amp;tcy;&amp;softcy; &amp;Scy;&amp;vcy;&amp;iecy;&amp;tcy;&amp;ocy;&amp;dcy;&amp;icy;&amp;ocy;&amp;dcy;&amp;ncy;&amp;ycy;&amp;jcy; &amp;scy;&amp;vcy;&amp;iecy;&amp;tcy;&amp;icy;&amp;lcy;&amp;softcy;&amp;ncy;&amp;icy;&amp;kcy; &amp;scy;&amp;iecy;&amp;rcy;&amp;icy;&amp;icy; &amp;Dcy;&amp;Scy;&amp;Pcy;45 Liner 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437063"/>
            <a:ext cx="12954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22" descr="&amp;Kcy;&amp;ucy;&amp;pcy;&amp;icy;&amp;tcy;&amp;softcy; &amp;Scy;&amp;vcy;&amp;iecy;&amp;tcy;&amp;ocy;&amp;dcy;&amp;icy;&amp;ocy;&amp;dcy;&amp;ncy;&amp;ycy;&amp;jcy; &amp;scy;&amp;vcy;&amp;iecy;&amp;tcy;&amp;icy;&amp;lcy;&amp;softcy;&amp;ncy;&amp;icy;&amp;kcy; &amp;scy;&amp;iecy;&amp;rcy;&amp;icy;&amp;icy; &amp;Dcy;&amp;Scy;&amp;Pcy;67 Link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581525"/>
            <a:ext cx="9366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 descr="F:\Новая папка (10)\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4572000"/>
            <a:ext cx="279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661972" y="3995742"/>
            <a:ext cx="1285875" cy="357187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F2F2F2"/>
                </a:solidFill>
                <a:latin typeface="+mn-lt"/>
              </a:rPr>
              <a:t>ДСП45 </a:t>
            </a:r>
            <a:r>
              <a:rPr lang="en-US" sz="1500" b="1" dirty="0" smtClean="0">
                <a:solidFill>
                  <a:srgbClr val="F2F2F2"/>
                </a:solidFill>
                <a:latin typeface="+mn-lt"/>
              </a:rPr>
              <a:t>Liner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229084" y="4000504"/>
            <a:ext cx="1285875" cy="35718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F2F2F2"/>
                </a:solidFill>
                <a:latin typeface="+mn-lt"/>
              </a:rPr>
              <a:t>ДСП68 </a:t>
            </a:r>
            <a:r>
              <a:rPr lang="en-US" sz="1500" b="1" dirty="0" err="1" smtClean="0">
                <a:solidFill>
                  <a:srgbClr val="F2F2F2"/>
                </a:solidFill>
                <a:latin typeface="+mn-lt"/>
              </a:rPr>
              <a:t>Fregat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357422" y="4000504"/>
            <a:ext cx="1285875" cy="35718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F2F2F2"/>
                </a:solidFill>
                <a:latin typeface="+mn-lt"/>
              </a:rPr>
              <a:t>ДСП67 </a:t>
            </a:r>
            <a:r>
              <a:rPr lang="en-US" sz="1500" b="1" dirty="0" err="1" smtClean="0">
                <a:solidFill>
                  <a:srgbClr val="F2F2F2"/>
                </a:solidFill>
                <a:latin typeface="+mn-lt"/>
              </a:rPr>
              <a:t>Linkor</a:t>
            </a:r>
            <a:endParaRPr lang="ru-RU" sz="1500" b="1" dirty="0">
              <a:solidFill>
                <a:srgbClr val="F2F2F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1608</Words>
  <Application>Microsoft Office PowerPoint</Application>
  <PresentationFormat>Экран (4:3)</PresentationFormat>
  <Paragraphs>267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Освещение склада / производства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 Д. Заводов</dc:creator>
  <cp:lastModifiedBy>Владимир Д. Заводов</cp:lastModifiedBy>
  <cp:revision>321</cp:revision>
  <dcterms:created xsi:type="dcterms:W3CDTF">2019-02-14T13:20:16Z</dcterms:created>
  <dcterms:modified xsi:type="dcterms:W3CDTF">2019-09-19T14:04:14Z</dcterms:modified>
</cp:coreProperties>
</file>