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80" r:id="rId2"/>
    <p:sldId id="634" r:id="rId3"/>
    <p:sldId id="635" r:id="rId4"/>
    <p:sldId id="623" r:id="rId5"/>
    <p:sldId id="637" r:id="rId6"/>
    <p:sldId id="624" r:id="rId7"/>
    <p:sldId id="625" r:id="rId8"/>
    <p:sldId id="633" r:id="rId9"/>
    <p:sldId id="626" r:id="rId10"/>
    <p:sldId id="636" r:id="rId11"/>
    <p:sldId id="627" r:id="rId12"/>
    <p:sldId id="628" r:id="rId13"/>
    <p:sldId id="639" r:id="rId14"/>
    <p:sldId id="629" r:id="rId15"/>
    <p:sldId id="630" r:id="rId16"/>
    <p:sldId id="638" r:id="rId17"/>
    <p:sldId id="632" r:id="rId18"/>
    <p:sldId id="640" r:id="rId19"/>
    <p:sldId id="631" r:id="rId20"/>
    <p:sldId id="5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442"/>
    <a:srgbClr val="006666"/>
    <a:srgbClr val="E6E6E6"/>
    <a:srgbClr val="00FFFF"/>
    <a:srgbClr val="00FF00"/>
    <a:srgbClr val="2B0046"/>
    <a:srgbClr val="FFFF00"/>
    <a:srgbClr val="FF00FF"/>
    <a:srgbClr val="1B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332" autoAdjust="0"/>
  </p:normalViewPr>
  <p:slideViewPr>
    <p:cSldViewPr showGuides="1">
      <p:cViewPr varScale="1">
        <p:scale>
          <a:sx n="88" d="100"/>
          <a:sy n="88" d="100"/>
        </p:scale>
        <p:origin x="154" y="62"/>
      </p:cViewPr>
      <p:guideLst>
        <p:guide pos="2880"/>
        <p:guide orient="horz"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6276-DA34-4EBF-83EC-472D0102AEB6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B4B71-A350-4E6B-8AED-486DDD562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5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D05BE-13E6-4B2D-9816-E3422D5A5BE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1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0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9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5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9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9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4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3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6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1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8BAD-BDC2-411D-911B-16772D0BA74A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3D10-F5AC-4AFF-A27E-EEE0D9E41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" y="0"/>
            <a:ext cx="924500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708920"/>
            <a:ext cx="9174425" cy="144016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65716" y="3204269"/>
            <a:ext cx="9144000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algn="ctr"/>
            <a:r>
              <a:rPr lang="ru-RU" sz="4400" dirty="0" smtClean="0">
                <a:solidFill>
                  <a:schemeClr val="bg1"/>
                </a:solidFill>
              </a:rPr>
              <a:t>Типовые ошибки архитектурного </a:t>
            </a:r>
            <a:r>
              <a:rPr lang="ru-RU" sz="4400" dirty="0" smtClean="0">
                <a:solidFill>
                  <a:schemeClr val="bg1"/>
                </a:solidFill>
              </a:rPr>
              <a:t>освещения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9B930B68-ED0D-4386-911E-F73543418806}"/>
              </a:ext>
            </a:extLst>
          </p:cNvPr>
          <p:cNvSpPr txBox="1">
            <a:spLocks/>
          </p:cNvSpPr>
          <p:nvPr/>
        </p:nvSpPr>
        <p:spPr>
          <a:xfrm>
            <a:off x="800693" y="6224014"/>
            <a:ext cx="3429024" cy="327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Студия Светодизайна </a:t>
            </a:r>
            <a:r>
              <a:rPr lang="en-US" dirty="0">
                <a:solidFill>
                  <a:schemeClr val="bg1"/>
                </a:solidFill>
              </a:rPr>
              <a:t>LiDS</a:t>
            </a: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www.lidstudio.org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Evb.lidstudio</a:t>
            </a:r>
            <a:r>
              <a:rPr lang="en-US" dirty="0" smtClean="0">
                <a:solidFill>
                  <a:schemeClr val="bg1"/>
                </a:solidFill>
              </a:rPr>
              <a:t>@gmail.com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7-916-121-81-92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" y="6021288"/>
            <a:ext cx="733260" cy="7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Учет уличного освещения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/>
        </p:blipFill>
        <p:spPr>
          <a:xfrm>
            <a:off x="4744719" y="1112047"/>
            <a:ext cx="4151771" cy="2460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r="769" b="13673"/>
          <a:stretch/>
        </p:blipFill>
        <p:spPr>
          <a:xfrm>
            <a:off x="263601" y="1132885"/>
            <a:ext cx="4308399" cy="2470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5461"/>
          <a:stretch/>
        </p:blipFill>
        <p:spPr>
          <a:xfrm>
            <a:off x="4751704" y="3801303"/>
            <a:ext cx="4115640" cy="2493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7"/>
          <a:stretch/>
        </p:blipFill>
        <p:spPr>
          <a:xfrm>
            <a:off x="283847" y="3716099"/>
            <a:ext cx="4268262" cy="25612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4040" y="5874366"/>
            <a:ext cx="8885268" cy="44947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6520" y="5641785"/>
            <a:ext cx="86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При фоновом натриевом освещении происходит наложение янтарного цвета на </a:t>
            </a:r>
            <a:r>
              <a:rPr lang="ru-RU" sz="1600" dirty="0" smtClean="0">
                <a:solidFill>
                  <a:schemeClr val="bg1"/>
                </a:solidFill>
              </a:rPr>
              <a:t>фасад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Неверная оптика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699" y="5773562"/>
            <a:ext cx="767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Неверно подобранная оптика ведет к ошибочным световым эффектам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4717"/>
          <a:stretch/>
        </p:blipFill>
        <p:spPr>
          <a:xfrm>
            <a:off x="4624083" y="3567865"/>
            <a:ext cx="3924867" cy="2453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10467"/>
          <a:stretch/>
        </p:blipFill>
        <p:spPr>
          <a:xfrm>
            <a:off x="4709537" y="990718"/>
            <a:ext cx="3885207" cy="2456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3840" b="7437"/>
          <a:stretch/>
        </p:blipFill>
        <p:spPr>
          <a:xfrm>
            <a:off x="376832" y="852204"/>
            <a:ext cx="3790068" cy="25767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5" y="3504030"/>
            <a:ext cx="3722926" cy="25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Цветовая температура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866" y="4162975"/>
            <a:ext cx="3843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Подбор цветовой температуры должен быть обоснован концепцией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Сочетаться с материалами, архитектурой, назначение объекта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Использование вместо </a:t>
            </a:r>
            <a:r>
              <a:rPr lang="ru-RU" sz="1600" dirty="0" err="1" smtClean="0">
                <a:solidFill>
                  <a:schemeClr val="bg1"/>
                </a:solidFill>
              </a:rPr>
              <a:t>моноцвета</a:t>
            </a:r>
            <a:r>
              <a:rPr lang="ru-RU" sz="1600" dirty="0">
                <a:solidFill>
                  <a:schemeClr val="bg1"/>
                </a:solidFill>
              </a:rPr>
              <a:t> смешения цветов: красный и зеленый место амбера  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1049577"/>
            <a:ext cx="4098693" cy="2885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5"/>
          <a:stretch/>
        </p:blipFill>
        <p:spPr>
          <a:xfrm>
            <a:off x="270629" y="4080781"/>
            <a:ext cx="4128064" cy="2237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8359" r="2294" b="3152"/>
          <a:stretch/>
        </p:blipFill>
        <p:spPr>
          <a:xfrm>
            <a:off x="4622831" y="964270"/>
            <a:ext cx="4291137" cy="2970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29" y="1628800"/>
            <a:ext cx="248094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Натурное моделирование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122" y="5767211"/>
            <a:ext cx="606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Должно стать обязательным этапом работы над проектом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3" b="9848"/>
          <a:stretch/>
        </p:blipFill>
        <p:spPr>
          <a:xfrm>
            <a:off x="4585064" y="3573016"/>
            <a:ext cx="4343400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4"/>
          <a:stretch/>
        </p:blipFill>
        <p:spPr>
          <a:xfrm>
            <a:off x="251521" y="1110002"/>
            <a:ext cx="4217394" cy="2318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0"/>
          <a:stretch/>
        </p:blipFill>
        <p:spPr>
          <a:xfrm>
            <a:off x="4563692" y="1088477"/>
            <a:ext cx="4351708" cy="2340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2"/>
          <a:stretch/>
        </p:blipFill>
        <p:spPr>
          <a:xfrm>
            <a:off x="246400" y="3559431"/>
            <a:ext cx="4247991" cy="23178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95990" y="3104324"/>
            <a:ext cx="4332474" cy="34164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92205" y="3056145"/>
            <a:ext cx="2399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ДК, г. Полярные зори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Кронштейны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563" y="5612292"/>
            <a:ext cx="878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Экономия на кронштейнах, используются </a:t>
            </a:r>
            <a:r>
              <a:rPr lang="ru-RU" sz="1600" dirty="0" smtClean="0">
                <a:solidFill>
                  <a:schemeClr val="bg1"/>
                </a:solidFill>
              </a:rPr>
              <a:t>стандартные 3-5см </a:t>
            </a:r>
            <a:r>
              <a:rPr lang="ru-RU" sz="1600" dirty="0" smtClean="0">
                <a:solidFill>
                  <a:schemeClr val="bg1"/>
                </a:solidFill>
              </a:rPr>
              <a:t>вместо </a:t>
            </a:r>
            <a:r>
              <a:rPr lang="ru-RU" sz="1600" dirty="0" smtClean="0">
                <a:solidFill>
                  <a:schemeClr val="bg1"/>
                </a:solidFill>
              </a:rPr>
              <a:t>индивидуальных 10-15 см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0"/>
          <a:stretch/>
        </p:blipFill>
        <p:spPr>
          <a:xfrm>
            <a:off x="6320208" y="1308185"/>
            <a:ext cx="2595192" cy="3943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7" y="1250649"/>
            <a:ext cx="6001786" cy="40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>
                <a:solidFill>
                  <a:schemeClr val="bg1"/>
                </a:solidFill>
              </a:rPr>
              <a:t>Биннинг</a:t>
            </a:r>
            <a:r>
              <a:rPr lang="ru-RU" sz="3600" dirty="0" smtClean="0">
                <a:solidFill>
                  <a:schemeClr val="bg1"/>
                </a:solidFill>
              </a:rPr>
              <a:t> светодиодов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07" y="5664913"/>
            <a:ext cx="767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Экономия на качественном оборудовании приводит к </a:t>
            </a:r>
            <a:r>
              <a:rPr lang="ru-RU" sz="1600" dirty="0" smtClean="0">
                <a:solidFill>
                  <a:schemeClr val="bg1"/>
                </a:solidFill>
              </a:rPr>
              <a:t>разноцветью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4"/>
          <a:stretch/>
        </p:blipFill>
        <p:spPr>
          <a:xfrm>
            <a:off x="251520" y="1322162"/>
            <a:ext cx="8663880" cy="43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Световое загрязнение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" b="10595"/>
          <a:stretch/>
        </p:blipFill>
        <p:spPr>
          <a:xfrm>
            <a:off x="265665" y="3789040"/>
            <a:ext cx="4215676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90" y="1000436"/>
            <a:ext cx="2915816" cy="2186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03" y="4071937"/>
            <a:ext cx="3331791" cy="1989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9" y="1182507"/>
            <a:ext cx="4312396" cy="2425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-1" r="-1" b="1989"/>
          <a:stretch/>
        </p:blipFill>
        <p:spPr>
          <a:xfrm>
            <a:off x="4788024" y="1075734"/>
            <a:ext cx="4107417" cy="2497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12977"/>
          <a:stretch/>
        </p:blipFill>
        <p:spPr>
          <a:xfrm>
            <a:off x="4758962" y="3797016"/>
            <a:ext cx="4107417" cy="25123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72000" y="5906857"/>
            <a:ext cx="4323442" cy="39522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09511" y="5955800"/>
            <a:ext cx="2863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Не светить в </a:t>
            </a:r>
            <a:r>
              <a:rPr lang="ru-RU" sz="1600" dirty="0" smtClean="0">
                <a:solidFill>
                  <a:schemeClr val="bg1"/>
                </a:solidFill>
              </a:rPr>
              <a:t>небо и окна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Нацеливание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>
          <a:xfrm>
            <a:off x="323528" y="1124744"/>
            <a:ext cx="8539236" cy="51466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5733257"/>
            <a:ext cx="8571914" cy="56882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0638" y="5932817"/>
            <a:ext cx="7678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Юстировка светильников в соответствии с концепцией освещения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Авторский надзор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1758"/>
          <a:stretch/>
        </p:blipFill>
        <p:spPr>
          <a:xfrm>
            <a:off x="251520" y="1115663"/>
            <a:ext cx="8623712" cy="51956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5812506"/>
            <a:ext cx="8571914" cy="56882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0638" y="5932817"/>
            <a:ext cx="8744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Гарантия соответствия всех этапов </a:t>
            </a:r>
            <a:r>
              <a:rPr lang="ru-RU" sz="1600" dirty="0" smtClean="0">
                <a:solidFill>
                  <a:schemeClr val="bg1"/>
                </a:solidFill>
              </a:rPr>
              <a:t>строительных работ </a:t>
            </a:r>
            <a:r>
              <a:rPr lang="ru-RU" sz="1600" dirty="0" smtClean="0">
                <a:solidFill>
                  <a:schemeClr val="bg1"/>
                </a:solidFill>
              </a:rPr>
              <a:t>проектной документации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Замена на аналоги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987860"/>
            <a:ext cx="7678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Экономия на качественном оборудовании </a:t>
            </a:r>
            <a:r>
              <a:rPr lang="ru-RU" sz="1600" dirty="0" smtClean="0">
                <a:solidFill>
                  <a:schemeClr val="bg1"/>
                </a:solidFill>
              </a:rPr>
              <a:t>приводит к ошибкам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Не учитывается оптика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Световой поток, а не мощность!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Цветовая температура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Внимание к </a:t>
            </a:r>
            <a:r>
              <a:rPr lang="ru-RU" sz="1600" dirty="0" err="1" smtClean="0">
                <a:solidFill>
                  <a:schemeClr val="bg1"/>
                </a:solidFill>
              </a:rPr>
              <a:t>биннингу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92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Этапы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683" y="4653136"/>
            <a:ext cx="4577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Использование устаревших люминесцентных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световых приборов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Использование световых источников разной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цветовой температуры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Отсутствие </a:t>
            </a:r>
            <a:r>
              <a:rPr lang="ru-RU" sz="1600" dirty="0">
                <a:solidFill>
                  <a:schemeClr val="bg1"/>
                </a:solidFill>
              </a:rPr>
              <a:t>своевременного технического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обслуживания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Применение </a:t>
            </a:r>
            <a:r>
              <a:rPr lang="ru-RU" sz="1600" dirty="0">
                <a:solidFill>
                  <a:schemeClr val="bg1"/>
                </a:solidFill>
              </a:rPr>
              <a:t>световых приборов 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 неверно подобранной оптикой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4" y="6311299"/>
            <a:ext cx="4568576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52643" y="3004354"/>
            <a:ext cx="338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Анализ объекта, нормативной базы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821" y="2987486"/>
            <a:ext cx="263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Сбор исходных данных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7" y="1637486"/>
            <a:ext cx="1080000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32" y="1547486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65" y="1547486"/>
            <a:ext cx="1260000" cy="12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68" y="4036113"/>
            <a:ext cx="2287826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01" y="3720128"/>
            <a:ext cx="1440000" cy="1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5201" y="947329"/>
            <a:ext cx="263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Проектирование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6963" y="2958300"/>
            <a:ext cx="239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Создание концепции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830" y="5600455"/>
            <a:ext cx="309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Подбор световых параметров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4068" y="5600455"/>
            <a:ext cx="309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Светотехнический расчет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6399" y="5600455"/>
            <a:ext cx="256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Сценарии освещения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5" y="397431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68E7A1-83CE-4B91-933D-A09238477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216F112F-17DA-40F9-B1B1-4EBF00B839E8}"/>
              </a:ext>
            </a:extLst>
          </p:cNvPr>
          <p:cNvSpPr txBox="1">
            <a:spLocks/>
          </p:cNvSpPr>
          <p:nvPr/>
        </p:nvSpPr>
        <p:spPr>
          <a:xfrm>
            <a:off x="179512" y="476672"/>
            <a:ext cx="3429024" cy="327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Студия Светодизайна </a:t>
            </a:r>
            <a:r>
              <a:rPr lang="en-US" dirty="0">
                <a:solidFill>
                  <a:schemeClr val="bg1"/>
                </a:solidFill>
              </a:rPr>
              <a:t>LiDS</a:t>
            </a: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www.lidstudio.org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Evb.lidstudio@gmail.com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7-916-121-81-92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5168" y="0"/>
            <a:ext cx="915916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Этапы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4" y="6311299"/>
            <a:ext cx="4568576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33674" y="3154369"/>
            <a:ext cx="3382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Согласование креплений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821" y="2987486"/>
            <a:ext cx="263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Актуализация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исходных данных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6" y="1559593"/>
            <a:ext cx="1356063" cy="1268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00" y="1798158"/>
            <a:ext cx="1260000" cy="12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0" y="4121512"/>
            <a:ext cx="144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60" y="4148032"/>
            <a:ext cx="1260000" cy="12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13935"/>
            <a:ext cx="1440000" cy="1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5200" y="947329"/>
            <a:ext cx="525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Рабочий проект и реализация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9757" y="3086950"/>
            <a:ext cx="19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Натурное моделирование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788" y="5561512"/>
            <a:ext cx="309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Монтаж оборудования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1822" y="5600455"/>
            <a:ext cx="183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Нацеливание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6399" y="5600455"/>
            <a:ext cx="256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Настройка сценариев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4248" y="162369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Отсутствие </a:t>
            </a:r>
            <a:r>
              <a:rPr lang="ru-RU" sz="3600" dirty="0" smtClean="0">
                <a:solidFill>
                  <a:schemeClr val="bg1"/>
                </a:solidFill>
              </a:rPr>
              <a:t>единой концепции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04" y="3560598"/>
            <a:ext cx="4267200" cy="32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86"/>
          <a:stretch/>
        </p:blipFill>
        <p:spPr>
          <a:xfrm>
            <a:off x="270122" y="1268759"/>
            <a:ext cx="8599400" cy="504056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34363" y="5373216"/>
            <a:ext cx="4602425" cy="913794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72000" y="5197817"/>
            <a:ext cx="4437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Нет комплексного подхода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Выделять здания имеющие особую ценность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Здание </a:t>
            </a:r>
            <a:r>
              <a:rPr lang="ru-RU" sz="1600" dirty="0" smtClean="0">
                <a:solidFill>
                  <a:schemeClr val="bg1"/>
                </a:solidFill>
              </a:rPr>
              <a:t>вырвано из общей </a:t>
            </a:r>
            <a:r>
              <a:rPr lang="ru-RU" sz="1600" dirty="0" smtClean="0">
                <a:solidFill>
                  <a:schemeClr val="bg1"/>
                </a:solidFill>
              </a:rPr>
              <a:t>панорамы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Нарушение архитектурной целостности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365" y="5217112"/>
            <a:ext cx="4292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Отсутствие грамотной концепции либо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«урезанный» бюджет приводят к разрушению объекта при освещении и нарушению тектоники здания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05" y="3238161"/>
            <a:ext cx="3018106" cy="2494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/>
          <a:stretch/>
        </p:blipFill>
        <p:spPr>
          <a:xfrm>
            <a:off x="278462" y="3789039"/>
            <a:ext cx="4078098" cy="2510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09"/>
          <a:stretch/>
        </p:blipFill>
        <p:spPr>
          <a:xfrm>
            <a:off x="268402" y="926809"/>
            <a:ext cx="4098218" cy="2776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"/>
          <a:stretch/>
        </p:blipFill>
        <p:spPr>
          <a:xfrm>
            <a:off x="4609032" y="1055611"/>
            <a:ext cx="42824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Материалы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334" y="5259142"/>
            <a:ext cx="4682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1600" dirty="0">
                <a:solidFill>
                  <a:schemeClr val="bg1"/>
                </a:solidFill>
              </a:rPr>
              <a:t>глянцевых материалов отделки создает блики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При </a:t>
            </a:r>
            <a:r>
              <a:rPr lang="ru-RU" sz="1600" dirty="0" smtClean="0">
                <a:solidFill>
                  <a:schemeClr val="bg1"/>
                </a:solidFill>
              </a:rPr>
              <a:t>выборе </a:t>
            </a:r>
            <a:r>
              <a:rPr lang="ru-RU" sz="1600" dirty="0" smtClean="0">
                <a:solidFill>
                  <a:schemeClr val="bg1"/>
                </a:solidFill>
              </a:rPr>
              <a:t>цветовой температуры не </a:t>
            </a:r>
            <a:r>
              <a:rPr lang="ru-RU" sz="1600" dirty="0" smtClean="0">
                <a:solidFill>
                  <a:schemeClr val="bg1"/>
                </a:solidFill>
              </a:rPr>
              <a:t>учтен материал </a:t>
            </a:r>
            <a:r>
              <a:rPr lang="ru-RU" sz="1600" dirty="0" smtClean="0">
                <a:solidFill>
                  <a:schemeClr val="bg1"/>
                </a:solidFill>
              </a:rPr>
              <a:t>отделки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2926" r="8968" b="19861"/>
          <a:stretch/>
        </p:blipFill>
        <p:spPr>
          <a:xfrm>
            <a:off x="4897814" y="1115663"/>
            <a:ext cx="3982294" cy="2313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1386824"/>
            <a:ext cx="3050704" cy="5203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2050" r="1839" b="1473"/>
          <a:stretch/>
        </p:blipFill>
        <p:spPr>
          <a:xfrm>
            <a:off x="251521" y="1196751"/>
            <a:ext cx="4464496" cy="3816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1" t="20125" b="-1"/>
          <a:stretch/>
        </p:blipFill>
        <p:spPr>
          <a:xfrm>
            <a:off x="4932039" y="3573016"/>
            <a:ext cx="3934341" cy="27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3668"/>
            <a:ext cx="9144000" cy="6871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Отсутствие светотехнического расчета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9" y="1011361"/>
            <a:ext cx="7877331" cy="5251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024" y="5415953"/>
            <a:ext cx="523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Не учитываются нормы яркости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Наблюдаются сильные </a:t>
            </a:r>
            <a:r>
              <a:rPr lang="ru-RU" sz="1600" dirty="0" err="1" smtClean="0">
                <a:solidFill>
                  <a:schemeClr val="bg1"/>
                </a:solidFill>
              </a:rPr>
              <a:t>пересветы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Превышена яркость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370" y="6008565"/>
            <a:ext cx="8637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Чрезмерная яркость приводит к появлению световых «зубьев» и «ожогов»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8363"/>
            <a:ext cx="4320480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1388"/>
          <a:stretch/>
        </p:blipFill>
        <p:spPr>
          <a:xfrm>
            <a:off x="273270" y="923580"/>
            <a:ext cx="4298730" cy="2491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b="6139"/>
          <a:stretch/>
        </p:blipFill>
        <p:spPr>
          <a:xfrm>
            <a:off x="4716961" y="3840335"/>
            <a:ext cx="4120661" cy="2180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46" y="1342733"/>
            <a:ext cx="4088003" cy="22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01" y="44624"/>
            <a:ext cx="8563263" cy="92211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Отсутствие сценариев освещения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037" y="5453804"/>
            <a:ext cx="523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Непродуманное использование цветного </a:t>
            </a:r>
            <a:r>
              <a:rPr lang="ru-RU" sz="1600" dirty="0" smtClean="0">
                <a:solidFill>
                  <a:schemeClr val="bg1"/>
                </a:solidFill>
              </a:rPr>
              <a:t>освещения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F1143-B712-4CE2-830D-9D094967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40" y="193549"/>
            <a:ext cx="733260" cy="733260"/>
          </a:xfrm>
          <a:prstGeom prst="rect">
            <a:avLst/>
          </a:prstGeom>
        </p:spPr>
      </p:pic>
      <p:sp>
        <p:nvSpPr>
          <p:cNvPr id="14" name="Textplatzhalter 1"/>
          <p:cNvSpPr txBox="1">
            <a:spLocks/>
          </p:cNvSpPr>
          <p:nvPr/>
        </p:nvSpPr>
        <p:spPr>
          <a:xfrm>
            <a:off x="34683" y="6311299"/>
            <a:ext cx="8517021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ООО Студия светодизайна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Елена Бокова / 03.10.2019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805" y="3843046"/>
            <a:ext cx="437319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3836427"/>
            <a:ext cx="4225515" cy="37804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6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22400</TotalTime>
  <Words>482</Words>
  <Application>Microsoft Office PowerPoint</Application>
  <PresentationFormat>Экран (4:3)</PresentationFormat>
  <Paragraphs>106</Paragraphs>
  <Slides>20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Презентация PowerPoint</vt:lpstr>
      <vt:lpstr>Этапы проекта</vt:lpstr>
      <vt:lpstr>Этапы проекта</vt:lpstr>
      <vt:lpstr>Отсутствие единой концепции</vt:lpstr>
      <vt:lpstr>Нарушение архитектурной целостности</vt:lpstr>
      <vt:lpstr>Материалы</vt:lpstr>
      <vt:lpstr>Отсутствие светотехнического расчета</vt:lpstr>
      <vt:lpstr>Превышена яркость</vt:lpstr>
      <vt:lpstr>Отсутствие сценариев освещения</vt:lpstr>
      <vt:lpstr>Учет уличного освещения</vt:lpstr>
      <vt:lpstr>Неверная оптика</vt:lpstr>
      <vt:lpstr>Цветовая температура</vt:lpstr>
      <vt:lpstr>Натурное моделирование</vt:lpstr>
      <vt:lpstr>Кронштейны</vt:lpstr>
      <vt:lpstr>Биннинг светодиодов</vt:lpstr>
      <vt:lpstr>Световое загрязнение</vt:lpstr>
      <vt:lpstr>Нацеливание</vt:lpstr>
      <vt:lpstr>Авторский надзор</vt:lpstr>
      <vt:lpstr>Замена на аналоги</vt:lpstr>
      <vt:lpstr>Презентация PowerPoint</vt:lpstr>
    </vt:vector>
  </TitlesOfParts>
  <Company>Philips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Philips</dc:creator>
  <cp:lastModifiedBy>Алена</cp:lastModifiedBy>
  <cp:revision>902</cp:revision>
  <dcterms:created xsi:type="dcterms:W3CDTF">2014-08-31T15:48:23Z</dcterms:created>
  <dcterms:modified xsi:type="dcterms:W3CDTF">2019-10-03T02:18:15Z</dcterms:modified>
</cp:coreProperties>
</file>