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2" r:id="rId4"/>
    <p:sldId id="264" r:id="rId5"/>
    <p:sldId id="274" r:id="rId6"/>
    <p:sldId id="276" r:id="rId7"/>
    <p:sldId id="279" r:id="rId8"/>
    <p:sldId id="278" r:id="rId9"/>
    <p:sldId id="277" r:id="rId10"/>
    <p:sldId id="280" r:id="rId11"/>
    <p:sldId id="284" r:id="rId12"/>
    <p:sldId id="285" r:id="rId1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9EFB1-1AC6-4763-B8AB-79086BA926C1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8BBF22-B370-4E2E-9930-B7A524A5399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Комплексная техническая экспертиза светодиодной осветительной техники, внедряемой в хозяйствах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ОАО «РЖД»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43E5E5-7A68-4BBA-AEB6-8F9DB24B7431}" type="parTrans" cxnId="{C4F77926-656C-44BC-A246-71576CC849FA}">
      <dgm:prSet/>
      <dgm:spPr/>
      <dgm:t>
        <a:bodyPr/>
        <a:lstStyle/>
        <a:p>
          <a:endParaRPr lang="ru-RU"/>
        </a:p>
      </dgm:t>
    </dgm:pt>
    <dgm:pt modelId="{EC842877-0328-4061-81A6-766169527A5B}" type="sibTrans" cxnId="{C4F77926-656C-44BC-A246-71576CC849FA}">
      <dgm:prSet/>
      <dgm:spPr/>
      <dgm:t>
        <a:bodyPr/>
        <a:lstStyle/>
        <a:p>
          <a:endParaRPr lang="ru-RU"/>
        </a:p>
      </dgm:t>
    </dgm:pt>
    <dgm:pt modelId="{B4B02990-1EB1-4A3B-B423-E81B75BCCAD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Экспертиза проектов реконструкции, модернизации и капитального строительства, в части светодиодной осветительной техники</a:t>
          </a:r>
        </a:p>
      </dgm:t>
    </dgm:pt>
    <dgm:pt modelId="{C59BCB27-4B86-4F2A-BADA-8D6A8DC94508}" type="parTrans" cxnId="{778DD782-1F27-4F9C-A7AC-0AEBB8FD9B4B}">
      <dgm:prSet/>
      <dgm:spPr/>
      <dgm:t>
        <a:bodyPr/>
        <a:lstStyle/>
        <a:p>
          <a:endParaRPr lang="ru-RU"/>
        </a:p>
      </dgm:t>
    </dgm:pt>
    <dgm:pt modelId="{6B3EA879-6F3B-4277-AA6D-63A492DFB30A}" type="sibTrans" cxnId="{778DD782-1F27-4F9C-A7AC-0AEBB8FD9B4B}">
      <dgm:prSet/>
      <dgm:spPr/>
      <dgm:t>
        <a:bodyPr/>
        <a:lstStyle/>
        <a:p>
          <a:endParaRPr lang="ru-RU"/>
        </a:p>
      </dgm:t>
    </dgm:pt>
    <dgm:pt modelId="{D0DF9F01-D8C6-45DE-9776-9008433D7AC3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Согласование типовых проектных решений на светодиодную осветительную технику</a:t>
          </a:r>
        </a:p>
      </dgm:t>
    </dgm:pt>
    <dgm:pt modelId="{410FFF04-E442-4D90-8584-CE843CFE2700}" type="parTrans" cxnId="{0B7C5389-162E-459D-9F13-83CAAAE7004A}">
      <dgm:prSet/>
      <dgm:spPr/>
      <dgm:t>
        <a:bodyPr/>
        <a:lstStyle/>
        <a:p>
          <a:endParaRPr lang="ru-RU"/>
        </a:p>
      </dgm:t>
    </dgm:pt>
    <dgm:pt modelId="{9C16C98F-F818-46EA-AB65-1AF14BCC1DAB}" type="sibTrans" cxnId="{0B7C5389-162E-459D-9F13-83CAAAE7004A}">
      <dgm:prSet/>
      <dgm:spPr/>
      <dgm:t>
        <a:bodyPr/>
        <a:lstStyle/>
        <a:p>
          <a:endParaRPr lang="ru-RU"/>
        </a:p>
      </dgm:t>
    </dgm:pt>
    <dgm:pt modelId="{EC69201C-781E-4999-ABB8-AF557727A3D7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Проведение натурных испытаний систем светодиодного освещения на объектах инфраструктуры ОАО «РЖД»</a:t>
          </a:r>
        </a:p>
      </dgm:t>
    </dgm:pt>
    <dgm:pt modelId="{F2B39F82-FD67-4238-AF54-FA67F0B0A578}" type="parTrans" cxnId="{23270ED2-51C6-42A7-97B5-F6DFB08B2D35}">
      <dgm:prSet/>
      <dgm:spPr/>
      <dgm:t>
        <a:bodyPr/>
        <a:lstStyle/>
        <a:p>
          <a:endParaRPr lang="ru-RU"/>
        </a:p>
      </dgm:t>
    </dgm:pt>
    <dgm:pt modelId="{C9F86E6D-1BBC-4A04-8099-7521C3FCF32A}" type="sibTrans" cxnId="{23270ED2-51C6-42A7-97B5-F6DFB08B2D35}">
      <dgm:prSet/>
      <dgm:spPr/>
      <dgm:t>
        <a:bodyPr/>
        <a:lstStyle/>
        <a:p>
          <a:endParaRPr lang="ru-RU"/>
        </a:p>
      </dgm:t>
    </dgm:pt>
    <dgm:pt modelId="{84150470-5795-4D58-93EA-68B06129FFB7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Разработка и актуализация технических требований к светодиодной осветительной технике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6651AF8-9D4A-4D12-9EF0-32280E0D17CF}" type="parTrans" cxnId="{DDD70294-C6C1-42F6-B9AE-1E7ED916D80D}">
      <dgm:prSet/>
      <dgm:spPr/>
      <dgm:t>
        <a:bodyPr/>
        <a:lstStyle/>
        <a:p>
          <a:endParaRPr lang="ru-RU"/>
        </a:p>
      </dgm:t>
    </dgm:pt>
    <dgm:pt modelId="{88869020-C526-47A3-9F1B-4570B282FD6E}" type="sibTrans" cxnId="{DDD70294-C6C1-42F6-B9AE-1E7ED916D80D}">
      <dgm:prSet/>
      <dgm:spPr/>
      <dgm:t>
        <a:bodyPr/>
        <a:lstStyle/>
        <a:p>
          <a:endParaRPr lang="ru-RU"/>
        </a:p>
      </dgm:t>
    </dgm:pt>
    <dgm:pt modelId="{BD9ABAB4-EB3D-4A86-A81B-FAA336BCE1F4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Разработка пилотных проектов  систем светодиодного освещения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36956C6-404E-499C-BC77-24C5DAC8E5C4}" type="parTrans" cxnId="{5FE0BDC1-8461-4B5C-9586-13BD4473D12D}">
      <dgm:prSet/>
      <dgm:spPr/>
      <dgm:t>
        <a:bodyPr/>
        <a:lstStyle/>
        <a:p>
          <a:endParaRPr lang="ru-RU"/>
        </a:p>
      </dgm:t>
    </dgm:pt>
    <dgm:pt modelId="{BCBFEE9E-682F-4B53-A354-2459D1B7657B}" type="sibTrans" cxnId="{5FE0BDC1-8461-4B5C-9586-13BD4473D12D}">
      <dgm:prSet/>
      <dgm:spPr/>
      <dgm:t>
        <a:bodyPr/>
        <a:lstStyle/>
        <a:p>
          <a:endParaRPr lang="ru-RU"/>
        </a:p>
      </dgm:t>
    </dgm:pt>
    <dgm:pt modelId="{F8B2C922-7234-4D23-9ED9-9BB57C812E79}" type="pres">
      <dgm:prSet presAssocID="{66C9EFB1-1AC6-4763-B8AB-79086BA926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E3E531-DCCE-4CAC-AC63-A2720AFC4DC8}" type="pres">
      <dgm:prSet presAssocID="{84150470-5795-4D58-93EA-68B06129FFB7}" presName="parentLin" presStyleCnt="0"/>
      <dgm:spPr/>
    </dgm:pt>
    <dgm:pt modelId="{2985A8AB-FDC9-47D8-8362-8CE4FD2546F1}" type="pres">
      <dgm:prSet presAssocID="{84150470-5795-4D58-93EA-68B06129FFB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07B4713-93A9-4B66-95E4-B81C8EC8590E}" type="pres">
      <dgm:prSet presAssocID="{84150470-5795-4D58-93EA-68B06129FFB7}" presName="parentText" presStyleLbl="node1" presStyleIdx="0" presStyleCnt="6" custScaleY="287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725B6-16BD-4961-A178-CE0AB37901D4}" type="pres">
      <dgm:prSet presAssocID="{84150470-5795-4D58-93EA-68B06129FFB7}" presName="negativeSpace" presStyleCnt="0"/>
      <dgm:spPr/>
    </dgm:pt>
    <dgm:pt modelId="{D6FC944D-FA52-479B-AC09-F78536F45E7E}" type="pres">
      <dgm:prSet presAssocID="{84150470-5795-4D58-93EA-68B06129FFB7}" presName="childText" presStyleLbl="conFgAcc1" presStyleIdx="0" presStyleCnt="6">
        <dgm:presLayoutVars>
          <dgm:bulletEnabled val="1"/>
        </dgm:presLayoutVars>
      </dgm:prSet>
      <dgm:spPr/>
    </dgm:pt>
    <dgm:pt modelId="{7D037371-B5B4-490A-9537-A460999B9D05}" type="pres">
      <dgm:prSet presAssocID="{88869020-C526-47A3-9F1B-4570B282FD6E}" presName="spaceBetweenRectangles" presStyleCnt="0"/>
      <dgm:spPr/>
    </dgm:pt>
    <dgm:pt modelId="{62EB3286-B24C-47A5-A76C-A3099E0C7E54}" type="pres">
      <dgm:prSet presAssocID="{BD9ABAB4-EB3D-4A86-A81B-FAA336BCE1F4}" presName="parentLin" presStyleCnt="0"/>
      <dgm:spPr/>
    </dgm:pt>
    <dgm:pt modelId="{180A94DE-0BB7-4F0F-9230-1D42EE036454}" type="pres">
      <dgm:prSet presAssocID="{BD9ABAB4-EB3D-4A86-A81B-FAA336BCE1F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9E3BCA7-575B-432C-A95F-48B647D1CEC3}" type="pres">
      <dgm:prSet presAssocID="{BD9ABAB4-EB3D-4A86-A81B-FAA336BCE1F4}" presName="parentText" presStyleLbl="node1" presStyleIdx="1" presStyleCnt="6" custScaleY="3226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67878-79A6-4453-808A-E0D876F90159}" type="pres">
      <dgm:prSet presAssocID="{BD9ABAB4-EB3D-4A86-A81B-FAA336BCE1F4}" presName="negativeSpace" presStyleCnt="0"/>
      <dgm:spPr/>
    </dgm:pt>
    <dgm:pt modelId="{981E724F-C383-41CD-A961-65A46E97CB97}" type="pres">
      <dgm:prSet presAssocID="{BD9ABAB4-EB3D-4A86-A81B-FAA336BCE1F4}" presName="childText" presStyleLbl="conFgAcc1" presStyleIdx="1" presStyleCnt="6">
        <dgm:presLayoutVars>
          <dgm:bulletEnabled val="1"/>
        </dgm:presLayoutVars>
      </dgm:prSet>
      <dgm:spPr/>
    </dgm:pt>
    <dgm:pt modelId="{C765D78C-7941-443C-A051-869FAE687B1F}" type="pres">
      <dgm:prSet presAssocID="{BCBFEE9E-682F-4B53-A354-2459D1B7657B}" presName="spaceBetweenRectangles" presStyleCnt="0"/>
      <dgm:spPr/>
    </dgm:pt>
    <dgm:pt modelId="{E12BFC16-6281-4E2A-91E1-366EF8CDAFF4}" type="pres">
      <dgm:prSet presAssocID="{DB8BBF22-B370-4E2E-9930-B7A524A5399F}" presName="parentLin" presStyleCnt="0"/>
      <dgm:spPr/>
    </dgm:pt>
    <dgm:pt modelId="{2F85EE29-D8F8-4D8A-943A-87C54497477B}" type="pres">
      <dgm:prSet presAssocID="{DB8BBF22-B370-4E2E-9930-B7A524A5399F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8B9C1B94-EEA6-45B4-8BB9-DEDA76051E21}" type="pres">
      <dgm:prSet presAssocID="{DB8BBF22-B370-4E2E-9930-B7A524A5399F}" presName="parentText" presStyleLbl="node1" presStyleIdx="2" presStyleCnt="6" custScaleY="3980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6895C-1D4E-4273-B334-24D9E8296397}" type="pres">
      <dgm:prSet presAssocID="{DB8BBF22-B370-4E2E-9930-B7A524A5399F}" presName="negativeSpace" presStyleCnt="0"/>
      <dgm:spPr/>
    </dgm:pt>
    <dgm:pt modelId="{28EC4009-3ADA-4851-BFA0-66774A6669E4}" type="pres">
      <dgm:prSet presAssocID="{DB8BBF22-B370-4E2E-9930-B7A524A5399F}" presName="childText" presStyleLbl="conFgAcc1" presStyleIdx="2" presStyleCnt="6">
        <dgm:presLayoutVars>
          <dgm:bulletEnabled val="1"/>
        </dgm:presLayoutVars>
      </dgm:prSet>
      <dgm:spPr/>
    </dgm:pt>
    <dgm:pt modelId="{523DA315-8348-4C4E-8E81-91DC31288FA5}" type="pres">
      <dgm:prSet presAssocID="{EC842877-0328-4061-81A6-766169527A5B}" presName="spaceBetweenRectangles" presStyleCnt="0"/>
      <dgm:spPr/>
    </dgm:pt>
    <dgm:pt modelId="{EF32E83A-8B6B-4756-A58F-9D4CDA04DD67}" type="pres">
      <dgm:prSet presAssocID="{B4B02990-1EB1-4A3B-B423-E81B75BCCAD1}" presName="parentLin" presStyleCnt="0"/>
      <dgm:spPr/>
    </dgm:pt>
    <dgm:pt modelId="{B2DB85D3-DE50-4010-B140-03C9E5342E0A}" type="pres">
      <dgm:prSet presAssocID="{B4B02990-1EB1-4A3B-B423-E81B75BCCAD1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D4E9E986-A9CF-42AF-90BF-DE7BF2E9FAF7}" type="pres">
      <dgm:prSet presAssocID="{B4B02990-1EB1-4A3B-B423-E81B75BCCAD1}" presName="parentText" presStyleLbl="node1" presStyleIdx="3" presStyleCnt="6" custScaleY="4784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8ED2B-C434-49B7-BC7A-917FFD5C0816}" type="pres">
      <dgm:prSet presAssocID="{B4B02990-1EB1-4A3B-B423-E81B75BCCAD1}" presName="negativeSpace" presStyleCnt="0"/>
      <dgm:spPr/>
    </dgm:pt>
    <dgm:pt modelId="{038ABC64-201E-4837-B665-67850218D81F}" type="pres">
      <dgm:prSet presAssocID="{B4B02990-1EB1-4A3B-B423-E81B75BCCAD1}" presName="childText" presStyleLbl="conFgAcc1" presStyleIdx="3" presStyleCnt="6">
        <dgm:presLayoutVars>
          <dgm:bulletEnabled val="1"/>
        </dgm:presLayoutVars>
      </dgm:prSet>
      <dgm:spPr/>
    </dgm:pt>
    <dgm:pt modelId="{53AC3A29-FDB8-4C31-A07F-50FE217F5DA2}" type="pres">
      <dgm:prSet presAssocID="{6B3EA879-6F3B-4277-AA6D-63A492DFB30A}" presName="spaceBetweenRectangles" presStyleCnt="0"/>
      <dgm:spPr/>
    </dgm:pt>
    <dgm:pt modelId="{AFE7BE6B-51D8-4E52-A337-3CD3E0135E75}" type="pres">
      <dgm:prSet presAssocID="{D0DF9F01-D8C6-45DE-9776-9008433D7AC3}" presName="parentLin" presStyleCnt="0"/>
      <dgm:spPr/>
    </dgm:pt>
    <dgm:pt modelId="{5FF8DA65-ABCE-49D4-8F98-DF0B86E348F9}" type="pres">
      <dgm:prSet presAssocID="{D0DF9F01-D8C6-45DE-9776-9008433D7AC3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ABDCC82C-FA9B-4B90-9F04-0BF8A2F543E2}" type="pres">
      <dgm:prSet presAssocID="{D0DF9F01-D8C6-45DE-9776-9008433D7AC3}" presName="parentText" presStyleLbl="node1" presStyleIdx="4" presStyleCnt="6" custScaleY="4050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54746-4631-4B19-ABEA-5B97E9EA32BA}" type="pres">
      <dgm:prSet presAssocID="{D0DF9F01-D8C6-45DE-9776-9008433D7AC3}" presName="negativeSpace" presStyleCnt="0"/>
      <dgm:spPr/>
    </dgm:pt>
    <dgm:pt modelId="{66627891-6D01-43B3-98B7-4BC2428BC9B5}" type="pres">
      <dgm:prSet presAssocID="{D0DF9F01-D8C6-45DE-9776-9008433D7AC3}" presName="childText" presStyleLbl="conFgAcc1" presStyleIdx="4" presStyleCnt="6">
        <dgm:presLayoutVars>
          <dgm:bulletEnabled val="1"/>
        </dgm:presLayoutVars>
      </dgm:prSet>
      <dgm:spPr/>
    </dgm:pt>
    <dgm:pt modelId="{A149A781-9CCA-484E-8006-DADD0BBB5128}" type="pres">
      <dgm:prSet presAssocID="{9C16C98F-F818-46EA-AB65-1AF14BCC1DAB}" presName="spaceBetweenRectangles" presStyleCnt="0"/>
      <dgm:spPr/>
    </dgm:pt>
    <dgm:pt modelId="{46A0C2C4-DEE7-4B57-9F00-2E8C34943D81}" type="pres">
      <dgm:prSet presAssocID="{EC69201C-781E-4999-ABB8-AF557727A3D7}" presName="parentLin" presStyleCnt="0"/>
      <dgm:spPr/>
    </dgm:pt>
    <dgm:pt modelId="{7CEB87BF-804A-4EB6-8070-3F7D32371024}" type="pres">
      <dgm:prSet presAssocID="{EC69201C-781E-4999-ABB8-AF557727A3D7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FE55A0B1-20FA-4CE0-BD05-CB1ED1FBAF8C}" type="pres">
      <dgm:prSet presAssocID="{EC69201C-781E-4999-ABB8-AF557727A3D7}" presName="parentText" presStyleLbl="node1" presStyleIdx="5" presStyleCnt="6" custScaleY="3889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FC28B-4A16-4D06-8ED2-A8E69C536F1D}" type="pres">
      <dgm:prSet presAssocID="{EC69201C-781E-4999-ABB8-AF557727A3D7}" presName="negativeSpace" presStyleCnt="0"/>
      <dgm:spPr/>
    </dgm:pt>
    <dgm:pt modelId="{4811AFC8-0559-497F-BD06-F0E5E0D78568}" type="pres">
      <dgm:prSet presAssocID="{EC69201C-781E-4999-ABB8-AF557727A3D7}" presName="childText" presStyleLbl="conFgAcc1" presStyleIdx="5" presStyleCnt="6" custLinFactY="24438" custLinFactNeighborY="100000">
        <dgm:presLayoutVars>
          <dgm:bulletEnabled val="1"/>
        </dgm:presLayoutVars>
      </dgm:prSet>
      <dgm:spPr/>
    </dgm:pt>
  </dgm:ptLst>
  <dgm:cxnLst>
    <dgm:cxn modelId="{7D9F83CA-6E56-4F96-9812-C4BB22163C4B}" type="presOf" srcId="{B4B02990-1EB1-4A3B-B423-E81B75BCCAD1}" destId="{B2DB85D3-DE50-4010-B140-03C9E5342E0A}" srcOrd="0" destOrd="0" presId="urn:microsoft.com/office/officeart/2005/8/layout/list1"/>
    <dgm:cxn modelId="{2743C1F6-ADF8-4D50-8B7A-574023D9EA2E}" type="presOf" srcId="{66C9EFB1-1AC6-4763-B8AB-79086BA926C1}" destId="{F8B2C922-7234-4D23-9ED9-9BB57C812E79}" srcOrd="0" destOrd="0" presId="urn:microsoft.com/office/officeart/2005/8/layout/list1"/>
    <dgm:cxn modelId="{1FB0CF89-7093-4541-8FCB-47AC078A70A8}" type="presOf" srcId="{DB8BBF22-B370-4E2E-9930-B7A524A5399F}" destId="{2F85EE29-D8F8-4D8A-943A-87C54497477B}" srcOrd="0" destOrd="0" presId="urn:microsoft.com/office/officeart/2005/8/layout/list1"/>
    <dgm:cxn modelId="{373A4399-0158-4AA2-B0D1-5D93B9E95E79}" type="presOf" srcId="{DB8BBF22-B370-4E2E-9930-B7A524A5399F}" destId="{8B9C1B94-EEA6-45B4-8BB9-DEDA76051E21}" srcOrd="1" destOrd="0" presId="urn:microsoft.com/office/officeart/2005/8/layout/list1"/>
    <dgm:cxn modelId="{61502A95-3C2B-47F8-B9A8-426E120D1732}" type="presOf" srcId="{D0DF9F01-D8C6-45DE-9776-9008433D7AC3}" destId="{5FF8DA65-ABCE-49D4-8F98-DF0B86E348F9}" srcOrd="0" destOrd="0" presId="urn:microsoft.com/office/officeart/2005/8/layout/list1"/>
    <dgm:cxn modelId="{778DD782-1F27-4F9C-A7AC-0AEBB8FD9B4B}" srcId="{66C9EFB1-1AC6-4763-B8AB-79086BA926C1}" destId="{B4B02990-1EB1-4A3B-B423-E81B75BCCAD1}" srcOrd="3" destOrd="0" parTransId="{C59BCB27-4B86-4F2A-BADA-8D6A8DC94508}" sibTransId="{6B3EA879-6F3B-4277-AA6D-63A492DFB30A}"/>
    <dgm:cxn modelId="{5FE0BDC1-8461-4B5C-9586-13BD4473D12D}" srcId="{66C9EFB1-1AC6-4763-B8AB-79086BA926C1}" destId="{BD9ABAB4-EB3D-4A86-A81B-FAA336BCE1F4}" srcOrd="1" destOrd="0" parTransId="{B36956C6-404E-499C-BC77-24C5DAC8E5C4}" sibTransId="{BCBFEE9E-682F-4B53-A354-2459D1B7657B}"/>
    <dgm:cxn modelId="{C4F77926-656C-44BC-A246-71576CC849FA}" srcId="{66C9EFB1-1AC6-4763-B8AB-79086BA926C1}" destId="{DB8BBF22-B370-4E2E-9930-B7A524A5399F}" srcOrd="2" destOrd="0" parTransId="{3C43E5E5-7A68-4BBA-AEB6-8F9DB24B7431}" sibTransId="{EC842877-0328-4061-81A6-766169527A5B}"/>
    <dgm:cxn modelId="{EC827749-E753-41EB-9095-E0E3B59018A4}" type="presOf" srcId="{EC69201C-781E-4999-ABB8-AF557727A3D7}" destId="{FE55A0B1-20FA-4CE0-BD05-CB1ED1FBAF8C}" srcOrd="1" destOrd="0" presId="urn:microsoft.com/office/officeart/2005/8/layout/list1"/>
    <dgm:cxn modelId="{0B7C5389-162E-459D-9F13-83CAAAE7004A}" srcId="{66C9EFB1-1AC6-4763-B8AB-79086BA926C1}" destId="{D0DF9F01-D8C6-45DE-9776-9008433D7AC3}" srcOrd="4" destOrd="0" parTransId="{410FFF04-E442-4D90-8584-CE843CFE2700}" sibTransId="{9C16C98F-F818-46EA-AB65-1AF14BCC1DAB}"/>
    <dgm:cxn modelId="{92FD05B0-EB56-4A50-88DD-5E03C65F75F5}" type="presOf" srcId="{84150470-5795-4D58-93EA-68B06129FFB7}" destId="{2985A8AB-FDC9-47D8-8362-8CE4FD2546F1}" srcOrd="0" destOrd="0" presId="urn:microsoft.com/office/officeart/2005/8/layout/list1"/>
    <dgm:cxn modelId="{F2CDFD40-F07A-428A-A8F0-4A3BD9381A4D}" type="presOf" srcId="{BD9ABAB4-EB3D-4A86-A81B-FAA336BCE1F4}" destId="{E9E3BCA7-575B-432C-A95F-48B647D1CEC3}" srcOrd="1" destOrd="0" presId="urn:microsoft.com/office/officeart/2005/8/layout/list1"/>
    <dgm:cxn modelId="{0A5CB618-2526-486A-8032-654EE28FE3FF}" type="presOf" srcId="{BD9ABAB4-EB3D-4A86-A81B-FAA336BCE1F4}" destId="{180A94DE-0BB7-4F0F-9230-1D42EE036454}" srcOrd="0" destOrd="0" presId="urn:microsoft.com/office/officeart/2005/8/layout/list1"/>
    <dgm:cxn modelId="{23270ED2-51C6-42A7-97B5-F6DFB08B2D35}" srcId="{66C9EFB1-1AC6-4763-B8AB-79086BA926C1}" destId="{EC69201C-781E-4999-ABB8-AF557727A3D7}" srcOrd="5" destOrd="0" parTransId="{F2B39F82-FD67-4238-AF54-FA67F0B0A578}" sibTransId="{C9F86E6D-1BBC-4A04-8099-7521C3FCF32A}"/>
    <dgm:cxn modelId="{BEEA6B80-238A-4C85-BE5F-339F8718BFF2}" type="presOf" srcId="{84150470-5795-4D58-93EA-68B06129FFB7}" destId="{407B4713-93A9-4B66-95E4-B81C8EC8590E}" srcOrd="1" destOrd="0" presId="urn:microsoft.com/office/officeart/2005/8/layout/list1"/>
    <dgm:cxn modelId="{3D0000D2-4796-4791-BBD4-83E8A9325DB2}" type="presOf" srcId="{EC69201C-781E-4999-ABB8-AF557727A3D7}" destId="{7CEB87BF-804A-4EB6-8070-3F7D32371024}" srcOrd="0" destOrd="0" presId="urn:microsoft.com/office/officeart/2005/8/layout/list1"/>
    <dgm:cxn modelId="{AAF9E19B-5E95-4985-96F5-6A9ACA5F6C2E}" type="presOf" srcId="{D0DF9F01-D8C6-45DE-9776-9008433D7AC3}" destId="{ABDCC82C-FA9B-4B90-9F04-0BF8A2F543E2}" srcOrd="1" destOrd="0" presId="urn:microsoft.com/office/officeart/2005/8/layout/list1"/>
    <dgm:cxn modelId="{DDD70294-C6C1-42F6-B9AE-1E7ED916D80D}" srcId="{66C9EFB1-1AC6-4763-B8AB-79086BA926C1}" destId="{84150470-5795-4D58-93EA-68B06129FFB7}" srcOrd="0" destOrd="0" parTransId="{26651AF8-9D4A-4D12-9EF0-32280E0D17CF}" sibTransId="{88869020-C526-47A3-9F1B-4570B282FD6E}"/>
    <dgm:cxn modelId="{CF3CFF85-F0AA-4F36-9100-B3012E42F4A3}" type="presOf" srcId="{B4B02990-1EB1-4A3B-B423-E81B75BCCAD1}" destId="{D4E9E986-A9CF-42AF-90BF-DE7BF2E9FAF7}" srcOrd="1" destOrd="0" presId="urn:microsoft.com/office/officeart/2005/8/layout/list1"/>
    <dgm:cxn modelId="{8D79354F-DB44-4DB0-B3BD-3B3A2474D6C0}" type="presParOf" srcId="{F8B2C922-7234-4D23-9ED9-9BB57C812E79}" destId="{73E3E531-DCCE-4CAC-AC63-A2720AFC4DC8}" srcOrd="0" destOrd="0" presId="urn:microsoft.com/office/officeart/2005/8/layout/list1"/>
    <dgm:cxn modelId="{2BA0375E-C033-4BF8-B6CB-899778B090E0}" type="presParOf" srcId="{73E3E531-DCCE-4CAC-AC63-A2720AFC4DC8}" destId="{2985A8AB-FDC9-47D8-8362-8CE4FD2546F1}" srcOrd="0" destOrd="0" presId="urn:microsoft.com/office/officeart/2005/8/layout/list1"/>
    <dgm:cxn modelId="{8BD1BCB4-10C1-42DC-8ACC-83C05A423325}" type="presParOf" srcId="{73E3E531-DCCE-4CAC-AC63-A2720AFC4DC8}" destId="{407B4713-93A9-4B66-95E4-B81C8EC8590E}" srcOrd="1" destOrd="0" presId="urn:microsoft.com/office/officeart/2005/8/layout/list1"/>
    <dgm:cxn modelId="{EAAFA010-AC16-49B1-BBCD-5975354EDBC2}" type="presParOf" srcId="{F8B2C922-7234-4D23-9ED9-9BB57C812E79}" destId="{2BC725B6-16BD-4961-A178-CE0AB37901D4}" srcOrd="1" destOrd="0" presId="urn:microsoft.com/office/officeart/2005/8/layout/list1"/>
    <dgm:cxn modelId="{5B807ADD-0DC8-454C-84D3-055CCF00DEB0}" type="presParOf" srcId="{F8B2C922-7234-4D23-9ED9-9BB57C812E79}" destId="{D6FC944D-FA52-479B-AC09-F78536F45E7E}" srcOrd="2" destOrd="0" presId="urn:microsoft.com/office/officeart/2005/8/layout/list1"/>
    <dgm:cxn modelId="{F3EEAF05-BB89-4112-9DDA-0FB26E70C6C3}" type="presParOf" srcId="{F8B2C922-7234-4D23-9ED9-9BB57C812E79}" destId="{7D037371-B5B4-490A-9537-A460999B9D05}" srcOrd="3" destOrd="0" presId="urn:microsoft.com/office/officeart/2005/8/layout/list1"/>
    <dgm:cxn modelId="{3FE926BA-809F-443F-AA0D-EC274EA11A0D}" type="presParOf" srcId="{F8B2C922-7234-4D23-9ED9-9BB57C812E79}" destId="{62EB3286-B24C-47A5-A76C-A3099E0C7E54}" srcOrd="4" destOrd="0" presId="urn:microsoft.com/office/officeart/2005/8/layout/list1"/>
    <dgm:cxn modelId="{752522A2-C5DA-4BDB-8A5B-F53B34B8A1DE}" type="presParOf" srcId="{62EB3286-B24C-47A5-A76C-A3099E0C7E54}" destId="{180A94DE-0BB7-4F0F-9230-1D42EE036454}" srcOrd="0" destOrd="0" presId="urn:microsoft.com/office/officeart/2005/8/layout/list1"/>
    <dgm:cxn modelId="{03744DFC-0781-407E-9F9A-9C43A1059AA9}" type="presParOf" srcId="{62EB3286-B24C-47A5-A76C-A3099E0C7E54}" destId="{E9E3BCA7-575B-432C-A95F-48B647D1CEC3}" srcOrd="1" destOrd="0" presId="urn:microsoft.com/office/officeart/2005/8/layout/list1"/>
    <dgm:cxn modelId="{536977FF-89BA-48D5-8396-CF6C3E2E75C3}" type="presParOf" srcId="{F8B2C922-7234-4D23-9ED9-9BB57C812E79}" destId="{97867878-79A6-4453-808A-E0D876F90159}" srcOrd="5" destOrd="0" presId="urn:microsoft.com/office/officeart/2005/8/layout/list1"/>
    <dgm:cxn modelId="{3E6F32D0-5103-48E2-9537-6C4FF982CE2A}" type="presParOf" srcId="{F8B2C922-7234-4D23-9ED9-9BB57C812E79}" destId="{981E724F-C383-41CD-A961-65A46E97CB97}" srcOrd="6" destOrd="0" presId="urn:microsoft.com/office/officeart/2005/8/layout/list1"/>
    <dgm:cxn modelId="{2F9D3F4B-AD3A-4F14-8EFF-2B7A2839E4C5}" type="presParOf" srcId="{F8B2C922-7234-4D23-9ED9-9BB57C812E79}" destId="{C765D78C-7941-443C-A051-869FAE687B1F}" srcOrd="7" destOrd="0" presId="urn:microsoft.com/office/officeart/2005/8/layout/list1"/>
    <dgm:cxn modelId="{C0CBAF9B-70F2-4E49-B3D2-F1FAA6EE1286}" type="presParOf" srcId="{F8B2C922-7234-4D23-9ED9-9BB57C812E79}" destId="{E12BFC16-6281-4E2A-91E1-366EF8CDAFF4}" srcOrd="8" destOrd="0" presId="urn:microsoft.com/office/officeart/2005/8/layout/list1"/>
    <dgm:cxn modelId="{50D3BC78-30EB-405D-819D-F572C012E71B}" type="presParOf" srcId="{E12BFC16-6281-4E2A-91E1-366EF8CDAFF4}" destId="{2F85EE29-D8F8-4D8A-943A-87C54497477B}" srcOrd="0" destOrd="0" presId="urn:microsoft.com/office/officeart/2005/8/layout/list1"/>
    <dgm:cxn modelId="{5E94BAC4-ACBE-41C5-A69F-CD3B067F8BA9}" type="presParOf" srcId="{E12BFC16-6281-4E2A-91E1-366EF8CDAFF4}" destId="{8B9C1B94-EEA6-45B4-8BB9-DEDA76051E21}" srcOrd="1" destOrd="0" presId="urn:microsoft.com/office/officeart/2005/8/layout/list1"/>
    <dgm:cxn modelId="{68C39A78-6879-406F-B929-9A781FF808DC}" type="presParOf" srcId="{F8B2C922-7234-4D23-9ED9-9BB57C812E79}" destId="{6A86895C-1D4E-4273-B334-24D9E8296397}" srcOrd="9" destOrd="0" presId="urn:microsoft.com/office/officeart/2005/8/layout/list1"/>
    <dgm:cxn modelId="{35ADDCB7-D417-44F7-85F2-1A90BA34CB47}" type="presParOf" srcId="{F8B2C922-7234-4D23-9ED9-9BB57C812E79}" destId="{28EC4009-3ADA-4851-BFA0-66774A6669E4}" srcOrd="10" destOrd="0" presId="urn:microsoft.com/office/officeart/2005/8/layout/list1"/>
    <dgm:cxn modelId="{798407BB-271E-4F61-99A6-B6809DD9D596}" type="presParOf" srcId="{F8B2C922-7234-4D23-9ED9-9BB57C812E79}" destId="{523DA315-8348-4C4E-8E81-91DC31288FA5}" srcOrd="11" destOrd="0" presId="urn:microsoft.com/office/officeart/2005/8/layout/list1"/>
    <dgm:cxn modelId="{42999B28-991E-4FC0-9B79-965E62915A2D}" type="presParOf" srcId="{F8B2C922-7234-4D23-9ED9-9BB57C812E79}" destId="{EF32E83A-8B6B-4756-A58F-9D4CDA04DD67}" srcOrd="12" destOrd="0" presId="urn:microsoft.com/office/officeart/2005/8/layout/list1"/>
    <dgm:cxn modelId="{80FC7B3A-5D15-4061-9B97-EADC24CE37D3}" type="presParOf" srcId="{EF32E83A-8B6B-4756-A58F-9D4CDA04DD67}" destId="{B2DB85D3-DE50-4010-B140-03C9E5342E0A}" srcOrd="0" destOrd="0" presId="urn:microsoft.com/office/officeart/2005/8/layout/list1"/>
    <dgm:cxn modelId="{BEFAE196-B3F5-4204-8A0E-9460E122ACB3}" type="presParOf" srcId="{EF32E83A-8B6B-4756-A58F-9D4CDA04DD67}" destId="{D4E9E986-A9CF-42AF-90BF-DE7BF2E9FAF7}" srcOrd="1" destOrd="0" presId="urn:microsoft.com/office/officeart/2005/8/layout/list1"/>
    <dgm:cxn modelId="{C75505E5-E9EF-4DCB-A611-B32D2B8FDD13}" type="presParOf" srcId="{F8B2C922-7234-4D23-9ED9-9BB57C812E79}" destId="{75C8ED2B-C434-49B7-BC7A-917FFD5C0816}" srcOrd="13" destOrd="0" presId="urn:microsoft.com/office/officeart/2005/8/layout/list1"/>
    <dgm:cxn modelId="{3755361C-480C-47AD-8E6D-E46EEE197FB9}" type="presParOf" srcId="{F8B2C922-7234-4D23-9ED9-9BB57C812E79}" destId="{038ABC64-201E-4837-B665-67850218D81F}" srcOrd="14" destOrd="0" presId="urn:microsoft.com/office/officeart/2005/8/layout/list1"/>
    <dgm:cxn modelId="{204551DE-349D-4D35-9C3D-A0D65E0076B9}" type="presParOf" srcId="{F8B2C922-7234-4D23-9ED9-9BB57C812E79}" destId="{53AC3A29-FDB8-4C31-A07F-50FE217F5DA2}" srcOrd="15" destOrd="0" presId="urn:microsoft.com/office/officeart/2005/8/layout/list1"/>
    <dgm:cxn modelId="{1C928F56-2503-461E-901A-D26EF2F0E3C5}" type="presParOf" srcId="{F8B2C922-7234-4D23-9ED9-9BB57C812E79}" destId="{AFE7BE6B-51D8-4E52-A337-3CD3E0135E75}" srcOrd="16" destOrd="0" presId="urn:microsoft.com/office/officeart/2005/8/layout/list1"/>
    <dgm:cxn modelId="{7157509D-71FA-4EC1-996A-460E52911D80}" type="presParOf" srcId="{AFE7BE6B-51D8-4E52-A337-3CD3E0135E75}" destId="{5FF8DA65-ABCE-49D4-8F98-DF0B86E348F9}" srcOrd="0" destOrd="0" presId="urn:microsoft.com/office/officeart/2005/8/layout/list1"/>
    <dgm:cxn modelId="{2BA2C0BD-7E9A-49B6-93B6-6486B22C3571}" type="presParOf" srcId="{AFE7BE6B-51D8-4E52-A337-3CD3E0135E75}" destId="{ABDCC82C-FA9B-4B90-9F04-0BF8A2F543E2}" srcOrd="1" destOrd="0" presId="urn:microsoft.com/office/officeart/2005/8/layout/list1"/>
    <dgm:cxn modelId="{A91E7688-BB06-40F1-81C1-64AFE2446DAF}" type="presParOf" srcId="{F8B2C922-7234-4D23-9ED9-9BB57C812E79}" destId="{5DF54746-4631-4B19-ABEA-5B97E9EA32BA}" srcOrd="17" destOrd="0" presId="urn:microsoft.com/office/officeart/2005/8/layout/list1"/>
    <dgm:cxn modelId="{5AAE4EBB-16F6-4471-8B06-7AF24F110803}" type="presParOf" srcId="{F8B2C922-7234-4D23-9ED9-9BB57C812E79}" destId="{66627891-6D01-43B3-98B7-4BC2428BC9B5}" srcOrd="18" destOrd="0" presId="urn:microsoft.com/office/officeart/2005/8/layout/list1"/>
    <dgm:cxn modelId="{DE9E158F-31D6-4AF3-BBE6-FDB2EA64A8A5}" type="presParOf" srcId="{F8B2C922-7234-4D23-9ED9-9BB57C812E79}" destId="{A149A781-9CCA-484E-8006-DADD0BBB5128}" srcOrd="19" destOrd="0" presId="urn:microsoft.com/office/officeart/2005/8/layout/list1"/>
    <dgm:cxn modelId="{613C5AC3-CB01-43F2-A9E5-227D76F3EC00}" type="presParOf" srcId="{F8B2C922-7234-4D23-9ED9-9BB57C812E79}" destId="{46A0C2C4-DEE7-4B57-9F00-2E8C34943D81}" srcOrd="20" destOrd="0" presId="urn:microsoft.com/office/officeart/2005/8/layout/list1"/>
    <dgm:cxn modelId="{83DBB3AB-E3D4-425C-BBE2-FCE54C465483}" type="presParOf" srcId="{46A0C2C4-DEE7-4B57-9F00-2E8C34943D81}" destId="{7CEB87BF-804A-4EB6-8070-3F7D32371024}" srcOrd="0" destOrd="0" presId="urn:microsoft.com/office/officeart/2005/8/layout/list1"/>
    <dgm:cxn modelId="{5D5BDA8B-6145-498B-8FDC-7794D63D94B9}" type="presParOf" srcId="{46A0C2C4-DEE7-4B57-9F00-2E8C34943D81}" destId="{FE55A0B1-20FA-4CE0-BD05-CB1ED1FBAF8C}" srcOrd="1" destOrd="0" presId="urn:microsoft.com/office/officeart/2005/8/layout/list1"/>
    <dgm:cxn modelId="{CB53C4BD-F993-47DE-9724-0F0B0448D597}" type="presParOf" srcId="{F8B2C922-7234-4D23-9ED9-9BB57C812E79}" destId="{048FC28B-4A16-4D06-8ED2-A8E69C536F1D}" srcOrd="21" destOrd="0" presId="urn:microsoft.com/office/officeart/2005/8/layout/list1"/>
    <dgm:cxn modelId="{04744730-A7A4-4599-9D46-80E8E284677D}" type="presParOf" srcId="{F8B2C922-7234-4D23-9ED9-9BB57C812E79}" destId="{4811AFC8-0559-497F-BD06-F0E5E0D7856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C944D-FA52-479B-AC09-F78536F45E7E}">
      <dsp:nvSpPr>
        <dsp:cNvPr id="0" name=""/>
        <dsp:cNvSpPr/>
      </dsp:nvSpPr>
      <dsp:spPr>
        <a:xfrm>
          <a:off x="0" y="436732"/>
          <a:ext cx="878497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B4713-93A9-4B66-95E4-B81C8EC8590E}">
      <dsp:nvSpPr>
        <dsp:cNvPr id="0" name=""/>
        <dsp:cNvSpPr/>
      </dsp:nvSpPr>
      <dsp:spPr>
        <a:xfrm>
          <a:off x="438819" y="15190"/>
          <a:ext cx="6143477" cy="5101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Разработка и актуализация технических требований к светодиодной осветительной технике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63720" y="40091"/>
        <a:ext cx="6093675" cy="460300"/>
      </dsp:txXfrm>
    </dsp:sp>
    <dsp:sp modelId="{981E724F-C383-41CD-A961-65A46E97CB97}">
      <dsp:nvSpPr>
        <dsp:cNvPr id="0" name=""/>
        <dsp:cNvSpPr/>
      </dsp:nvSpPr>
      <dsp:spPr>
        <a:xfrm>
          <a:off x="0" y="1103161"/>
          <a:ext cx="878497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3BCA7-575B-432C-A95F-48B647D1CEC3}">
      <dsp:nvSpPr>
        <dsp:cNvPr id="0" name=""/>
        <dsp:cNvSpPr/>
      </dsp:nvSpPr>
      <dsp:spPr>
        <a:xfrm>
          <a:off x="438819" y="620332"/>
          <a:ext cx="6143477" cy="571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Разработка пилотных проектов  систем светодиодного освещения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66712" y="648225"/>
        <a:ext cx="6087691" cy="515603"/>
      </dsp:txXfrm>
    </dsp:sp>
    <dsp:sp modelId="{28EC4009-3ADA-4851-BFA0-66774A6669E4}">
      <dsp:nvSpPr>
        <dsp:cNvPr id="0" name=""/>
        <dsp:cNvSpPr/>
      </dsp:nvSpPr>
      <dsp:spPr>
        <a:xfrm>
          <a:off x="0" y="1903255"/>
          <a:ext cx="878497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C1B94-EEA6-45B4-8BB9-DEDA76051E21}">
      <dsp:nvSpPr>
        <dsp:cNvPr id="0" name=""/>
        <dsp:cNvSpPr/>
      </dsp:nvSpPr>
      <dsp:spPr>
        <a:xfrm>
          <a:off x="438819" y="1286761"/>
          <a:ext cx="6143477" cy="705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Комплексная техническая экспертиза светодиодной осветительной техники, внедряемой в хозяйствах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ОАО «РЖД»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3237" y="1321179"/>
        <a:ext cx="6074641" cy="636218"/>
      </dsp:txXfrm>
    </dsp:sp>
    <dsp:sp modelId="{038ABC64-201E-4837-B665-67850218D81F}">
      <dsp:nvSpPr>
        <dsp:cNvPr id="0" name=""/>
        <dsp:cNvSpPr/>
      </dsp:nvSpPr>
      <dsp:spPr>
        <a:xfrm>
          <a:off x="0" y="2845721"/>
          <a:ext cx="878497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9E986-A9CF-42AF-90BF-DE7BF2E9FAF7}">
      <dsp:nvSpPr>
        <dsp:cNvPr id="0" name=""/>
        <dsp:cNvSpPr/>
      </dsp:nvSpPr>
      <dsp:spPr>
        <a:xfrm>
          <a:off x="438819" y="2086855"/>
          <a:ext cx="6143477" cy="847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Экспертиза проектов реконструкции, модернизации и капитального строительства, в части светодиодной осветительной техники</a:t>
          </a:r>
        </a:p>
      </dsp:txBody>
      <dsp:txXfrm>
        <a:off x="480187" y="2128223"/>
        <a:ext cx="6060741" cy="764689"/>
      </dsp:txXfrm>
    </dsp:sp>
    <dsp:sp modelId="{66627891-6D01-43B3-98B7-4BC2428BC9B5}">
      <dsp:nvSpPr>
        <dsp:cNvPr id="0" name=""/>
        <dsp:cNvSpPr/>
      </dsp:nvSpPr>
      <dsp:spPr>
        <a:xfrm>
          <a:off x="0" y="3658164"/>
          <a:ext cx="878497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CC82C-FA9B-4B90-9F04-0BF8A2F543E2}">
      <dsp:nvSpPr>
        <dsp:cNvPr id="0" name=""/>
        <dsp:cNvSpPr/>
      </dsp:nvSpPr>
      <dsp:spPr>
        <a:xfrm>
          <a:off x="438819" y="3029321"/>
          <a:ext cx="6143477" cy="717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Согласование типовых проектных решений на светодиодную осветительную технику</a:t>
          </a:r>
        </a:p>
      </dsp:txBody>
      <dsp:txXfrm>
        <a:off x="473840" y="3064342"/>
        <a:ext cx="6073435" cy="647361"/>
      </dsp:txXfrm>
    </dsp:sp>
    <dsp:sp modelId="{4811AFC8-0559-497F-BD06-F0E5E0D78568}">
      <dsp:nvSpPr>
        <dsp:cNvPr id="0" name=""/>
        <dsp:cNvSpPr/>
      </dsp:nvSpPr>
      <dsp:spPr>
        <a:xfrm>
          <a:off x="0" y="4457312"/>
          <a:ext cx="878497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5A0B1-20FA-4CE0-BD05-CB1ED1FBAF8C}">
      <dsp:nvSpPr>
        <dsp:cNvPr id="0" name=""/>
        <dsp:cNvSpPr/>
      </dsp:nvSpPr>
      <dsp:spPr>
        <a:xfrm>
          <a:off x="438819" y="3841764"/>
          <a:ext cx="6143477" cy="688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Проведение натурных испытаний систем светодиодного освещения на объектах инфраструктуры ОАО «РЖД»</a:t>
          </a:r>
        </a:p>
      </dsp:txBody>
      <dsp:txXfrm>
        <a:off x="472449" y="3875394"/>
        <a:ext cx="6076217" cy="621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7E43-889A-423D-B3EC-78C3D540DDA3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7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7E43-889A-423D-B3EC-78C3D540DDA3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1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7E43-889A-423D-B3EC-78C3D540DDA3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9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7E43-889A-423D-B3EC-78C3D540DDA3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93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7E43-889A-423D-B3EC-78C3D540DDA3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3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7E43-889A-423D-B3EC-78C3D540DDA3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31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7E43-889A-423D-B3EC-78C3D540DDA3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6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7E43-889A-423D-B3EC-78C3D540DDA3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2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7E43-889A-423D-B3EC-78C3D540DDA3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7E43-889A-423D-B3EC-78C3D540DDA3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8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7E43-889A-423D-B3EC-78C3D540DDA3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6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07E43-889A-423D-B3EC-78C3D540DDA3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3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6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jpeg"/><Relationship Id="rId4" Type="http://schemas.openxmlformats.org/officeDocument/2006/relationships/diagramData" Target="../diagrams/data1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9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.inshakov\AppData\Local\Microsoft\Windows\Temporary Internet Files\Content.Outlook\TCHMSAMZ\IMG_0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C:\Natarius\RZD 2012\Форма хоккеистов\вставка красный1.png"/>
          <p:cNvPicPr>
            <a:picLocks noChangeAspect="1" noChangeArrowheads="1"/>
          </p:cNvPicPr>
          <p:nvPr/>
        </p:nvPicPr>
        <p:blipFill>
          <a:blip r:embed="rId3" cstate="print"/>
          <a:srcRect b="32874"/>
          <a:stretch>
            <a:fillRect/>
          </a:stretch>
        </p:blipFill>
        <p:spPr bwMode="auto">
          <a:xfrm>
            <a:off x="0" y="4502274"/>
            <a:ext cx="9144000" cy="235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0"/>
          <p:cNvSpPr txBox="1">
            <a:spLocks/>
          </p:cNvSpPr>
          <p:nvPr/>
        </p:nvSpPr>
        <p:spPr bwMode="auto">
          <a:xfrm>
            <a:off x="827584" y="5765764"/>
            <a:ext cx="5705021" cy="68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725488" eaLnBrk="0" hangingPunct="0">
              <a:lnSpc>
                <a:spcPct val="100000"/>
              </a:lnSpc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Руководитель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defTabSz="725488" eaLnBrk="0" hangingPunct="0">
              <a:lnSpc>
                <a:spcPct val="100000"/>
              </a:lnSpc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Центра светодиодных технологий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defTabSz="725488" eaLnBrk="0" hangingPunct="0">
              <a:lnSpc>
                <a:spcPct val="100000"/>
              </a:lnSpc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Иньшаков Алексей Владимирович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6" name="Рисунок 5" descr="logo.wmf"/>
          <p:cNvPicPr>
            <a:picLocks noChangeAspect="1"/>
          </p:cNvPicPr>
          <p:nvPr/>
        </p:nvPicPr>
        <p:blipFill>
          <a:blip r:embed="rId4" cstate="print"/>
          <a:srcRect l="6145" t="21800" b="12798"/>
          <a:stretch>
            <a:fillRect/>
          </a:stretch>
        </p:blipFill>
        <p:spPr>
          <a:xfrm>
            <a:off x="6980828" y="6309320"/>
            <a:ext cx="2163172" cy="4320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3" y="4653136"/>
            <a:ext cx="5633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Процедура подтверждения соответствия качества  светотехнической  продукции для нужд ОАО «РЖД»</a:t>
            </a:r>
          </a:p>
        </p:txBody>
      </p:sp>
    </p:spTree>
    <p:extLst>
      <p:ext uri="{BB962C8B-B14F-4D97-AF65-F5344CB8AC3E}">
        <p14:creationId xmlns:p14="http://schemas.microsoft.com/office/powerpoint/2010/main" val="23348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wmf"/>
          <p:cNvPicPr>
            <a:picLocks noChangeAspect="1"/>
          </p:cNvPicPr>
          <p:nvPr/>
        </p:nvPicPr>
        <p:blipFill>
          <a:blip r:embed="rId2" cstate="print"/>
          <a:srcRect l="6145" t="21800" b="12798"/>
          <a:stretch>
            <a:fillRect/>
          </a:stretch>
        </p:blipFill>
        <p:spPr>
          <a:xfrm>
            <a:off x="6980828" y="6309320"/>
            <a:ext cx="2163172" cy="432048"/>
          </a:xfrm>
          <a:prstGeom prst="rect">
            <a:avLst/>
          </a:prstGeom>
        </p:spPr>
      </p:pic>
      <p:pic>
        <p:nvPicPr>
          <p:cNvPr id="5" name="Picture 2" descr="C:\Users\a.inshakov\AppData\Local\Microsoft\Windows\Temporary Internet Files\Content.Outlook\TCHMSAMZ\IMG_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56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4056"/>
            <a:ext cx="9144000" cy="55172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ctr"/>
            <a:endParaRPr lang="ru-RU" sz="2000" b="1" dirty="0" smtClean="0">
              <a:solidFill>
                <a:srgbClr val="003B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ТЕХНИЧЕСКАЯ ЭКСПЕРТИЗА СВЕТОДИОДНОЙ ОСВЕТИТЕЛЬНОЙ ТЕХНИКИ, ВНЕДРЯЕМОЙ В ХОЗЯЙСТВАХ ОАО «РЖД»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115668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Визуальный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осмотр конструкции светильника 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комплектующих: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1520" y="1859340"/>
            <a:ext cx="86409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Осмотр конструкции светодиодного светильника на предмет соответствия:</a:t>
            </a:r>
          </a:p>
          <a:p>
            <a:pPr indent="457200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ГОСТ Р МЭК 60598-1—2011 «СВЕТИЛЬНИКИ, Часть 1, Общие требования и методы испытаний» в части: п. 4 «Конструкция»; п. 5 «Внешние провода и провода внутреннего монтажа».</a:t>
            </a:r>
          </a:p>
          <a:p>
            <a:pPr indent="457200" algn="just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НПБ 249-97 «Светильники. Требования пожарной безопасности. Методы испытаний» в части: п. 2.3 Требования к конструкции.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353294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Анализ технической документации:</a:t>
            </a:r>
          </a:p>
        </p:txBody>
      </p:sp>
      <p:pic>
        <p:nvPicPr>
          <p:cNvPr id="12" name="Picture 6" descr="http://picma.ru/images/stories/17/0000555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293096"/>
            <a:ext cx="136815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51521" y="3899664"/>
            <a:ext cx="727280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Соответствие Технических условий требованиям ГОСТ 2.114-95.</a:t>
            </a:r>
          </a:p>
          <a:p>
            <a:pPr indent="457200" algn="just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Соответствие требований Технических условий установленным в ОАО «РЖД» техническим требованиям к светодиодным светильникам.</a:t>
            </a:r>
          </a:p>
          <a:p>
            <a:pPr indent="457200" algn="just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Соответствие полноты отражения Технических требований к приведенным в Правилах приемки Технических условий категориям испытаний в соответствии с ГОСТ 15.309-98.</a:t>
            </a:r>
            <a:endParaRPr lang="en-US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Оценка соответствия методов контроля полноте обеспечения проверки технических требований.</a:t>
            </a:r>
          </a:p>
        </p:txBody>
      </p:sp>
    </p:spTree>
    <p:extLst>
      <p:ext uri="{BB962C8B-B14F-4D97-AF65-F5344CB8AC3E}">
        <p14:creationId xmlns:p14="http://schemas.microsoft.com/office/powerpoint/2010/main" val="23550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wmf"/>
          <p:cNvPicPr>
            <a:picLocks noChangeAspect="1"/>
          </p:cNvPicPr>
          <p:nvPr/>
        </p:nvPicPr>
        <p:blipFill>
          <a:blip r:embed="rId2" cstate="print"/>
          <a:srcRect l="6145" t="21800" b="12798"/>
          <a:stretch>
            <a:fillRect/>
          </a:stretch>
        </p:blipFill>
        <p:spPr>
          <a:xfrm>
            <a:off x="6980828" y="6309320"/>
            <a:ext cx="2163172" cy="432048"/>
          </a:xfrm>
          <a:prstGeom prst="rect">
            <a:avLst/>
          </a:prstGeom>
        </p:spPr>
      </p:pic>
      <p:pic>
        <p:nvPicPr>
          <p:cNvPr id="5" name="Picture 2" descr="C:\Users\a.inshakov\AppData\Local\Microsoft\Windows\Temporary Internet Files\Content.Outlook\TCHMSAMZ\IMG_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56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4056"/>
            <a:ext cx="9144000" cy="55172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ctr"/>
            <a:endParaRPr lang="ru-RU" sz="2000" b="1" dirty="0" smtClean="0">
              <a:solidFill>
                <a:srgbClr val="003B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548680"/>
            <a:ext cx="914400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ТЕХНИЧЕСКОЙ ДОКУМЕНТАЦИИ СВЕТОДИОДНОЙ</a:t>
            </a:r>
            <a:b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ОСВЕТИТЕЛЬНОЙ ТЕХНИКИ ВЫЯВИЛ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1520" y="1772816"/>
            <a:ext cx="86409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Низкий уровень исполнения конструкторской  и эксплуатационной документации.</a:t>
            </a:r>
          </a:p>
          <a:p>
            <a:pPr marL="342900" indent="-342900">
              <a:buAutoNum type="arabicPeriod"/>
            </a:pP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  Отсутствие должного технического контроля (ОТК).</a:t>
            </a:r>
          </a:p>
          <a:p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  Отсутствие испытательной базы у производителей.</a:t>
            </a:r>
          </a:p>
          <a:p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   Экономия средств на испытаниях. </a:t>
            </a:r>
          </a:p>
          <a:p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   Отсутствие системного подхода. </a:t>
            </a:r>
          </a:p>
        </p:txBody>
      </p:sp>
      <p:pic>
        <p:nvPicPr>
          <p:cNvPr id="6148" name="Picture 4" descr="http://nevaznak.com/media/images/1f88a64fa9c72239b032f5e50366998d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328" y="2375008"/>
            <a:ext cx="1548172" cy="154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713" y="4581128"/>
            <a:ext cx="8584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стандарте ГОСТ ISO 9001-2011: «Качество — степень соответствия совокупности присущих характеристик требованиям».</a:t>
            </a:r>
          </a:p>
        </p:txBody>
      </p:sp>
    </p:spTree>
    <p:extLst>
      <p:ext uri="{BB962C8B-B14F-4D97-AF65-F5344CB8AC3E}">
        <p14:creationId xmlns:p14="http://schemas.microsoft.com/office/powerpoint/2010/main" val="33058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wmf"/>
          <p:cNvPicPr>
            <a:picLocks noChangeAspect="1"/>
          </p:cNvPicPr>
          <p:nvPr/>
        </p:nvPicPr>
        <p:blipFill>
          <a:blip r:embed="rId2" cstate="print"/>
          <a:srcRect l="6145" t="21800" b="12798"/>
          <a:stretch>
            <a:fillRect/>
          </a:stretch>
        </p:blipFill>
        <p:spPr>
          <a:xfrm>
            <a:off x="6980828" y="6309320"/>
            <a:ext cx="2163172" cy="432048"/>
          </a:xfrm>
          <a:prstGeom prst="rect">
            <a:avLst/>
          </a:prstGeom>
        </p:spPr>
      </p:pic>
      <p:pic>
        <p:nvPicPr>
          <p:cNvPr id="5" name="Picture 2" descr="C:\Users\a.inshakov\AppData\Local\Microsoft\Windows\Temporary Internet Files\Content.Outlook\TCHMSAMZ\IMG_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56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4056"/>
            <a:ext cx="9144000" cy="55172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ctr"/>
            <a:endParaRPr lang="ru-RU" sz="2000" b="1" dirty="0" smtClean="0">
              <a:solidFill>
                <a:srgbClr val="003B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1520" y="2132856"/>
            <a:ext cx="648141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058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wmf"/>
          <p:cNvPicPr>
            <a:picLocks noChangeAspect="1"/>
          </p:cNvPicPr>
          <p:nvPr/>
        </p:nvPicPr>
        <p:blipFill>
          <a:blip r:embed="rId2" cstate="print"/>
          <a:srcRect l="6145" t="21800" b="12798"/>
          <a:stretch>
            <a:fillRect/>
          </a:stretch>
        </p:blipFill>
        <p:spPr>
          <a:xfrm>
            <a:off x="6980828" y="6309320"/>
            <a:ext cx="2163172" cy="432048"/>
          </a:xfrm>
          <a:prstGeom prst="rect">
            <a:avLst/>
          </a:prstGeom>
        </p:spPr>
      </p:pic>
      <p:pic>
        <p:nvPicPr>
          <p:cNvPr id="5" name="Picture 2" descr="C:\Users\a.inshakov\AppData\Local\Microsoft\Windows\Temporary Internet Files\Content.Outlook\TCHMSAMZ\IMG_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56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4056"/>
            <a:ext cx="9144000" cy="55172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1520" y="578438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ПРИМЕНЕНИЯ СВЕТОДИОДНОЙ  ОСВЕТИТЕЛЬНОЙ ТЕХНИКИ В</a:t>
            </a:r>
          </a:p>
          <a:p>
            <a:pPr algn="ctr"/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«РЖД»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378216"/>
            <a:ext cx="597666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 наружное освещение грузовых и пассажирских станций, вокзальных комплексов, открытых мест общего пользования, пешеходных переходов и автомобильных переездов и т.д.;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780928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 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внутреннее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освещение производственных и административно-бытовых помещений, депо, цехов, складских комплексов, вокзальных комплексов и т.д.;</a:t>
            </a:r>
          </a:p>
        </p:txBody>
      </p:sp>
      <p:pic>
        <p:nvPicPr>
          <p:cNvPr id="12" name="Picture 2" descr="D:\Светодиодка\Фото по светодиодке\Анапа и Новороссийск\IMG_1061.jpg"/>
          <p:cNvPicPr>
            <a:picLocks noChangeAspect="1" noChangeArrowheads="1"/>
          </p:cNvPicPr>
          <p:nvPr/>
        </p:nvPicPr>
        <p:blipFill>
          <a:blip r:embed="rId4" cstate="print"/>
          <a:srcRect t="10811" b="6302"/>
          <a:stretch>
            <a:fillRect/>
          </a:stretch>
        </p:blipFill>
        <p:spPr bwMode="auto">
          <a:xfrm>
            <a:off x="6633206" y="2636912"/>
            <a:ext cx="2187266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39552" y="4068361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 светодиодное освещение специальных объектов: мостов, тоннелей и т.п.;</a:t>
            </a:r>
          </a:p>
        </p:txBody>
      </p:sp>
      <p:pic>
        <p:nvPicPr>
          <p:cNvPr id="15" name="Picture 2" descr="http://train-photo.ru/data/media/90/DSC073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869160"/>
            <a:ext cx="1620180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39552" y="4869160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 светодиодное освещение подвижного состава (прожекторы головного света, пассажирских вагонов и </a:t>
            </a:r>
            <a:r>
              <a:rPr lang="ru-RU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моторвагонного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подвижного состава, буферные и концевые фонари).</a:t>
            </a:r>
          </a:p>
        </p:txBody>
      </p:sp>
      <p:pic>
        <p:nvPicPr>
          <p:cNvPr id="1026" name="Picture 2" descr="\\srvfile\DATA\DOCUMENT\ЦСТ\Мосты\Фото мосты (от Харченко 01.03.2016)\Новосиб\Вечерние фото\_VOL055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7" b="19436"/>
          <a:stretch/>
        </p:blipFill>
        <p:spPr bwMode="auto">
          <a:xfrm>
            <a:off x="6633206" y="3773570"/>
            <a:ext cx="2187266" cy="1023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06" y="1268760"/>
            <a:ext cx="218726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1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wmf"/>
          <p:cNvPicPr>
            <a:picLocks noChangeAspect="1"/>
          </p:cNvPicPr>
          <p:nvPr/>
        </p:nvPicPr>
        <p:blipFill>
          <a:blip r:embed="rId2" cstate="print"/>
          <a:srcRect l="6145" t="21800" b="12798"/>
          <a:stretch>
            <a:fillRect/>
          </a:stretch>
        </p:blipFill>
        <p:spPr>
          <a:xfrm>
            <a:off x="6980828" y="6309320"/>
            <a:ext cx="2163172" cy="432048"/>
          </a:xfrm>
          <a:prstGeom prst="rect">
            <a:avLst/>
          </a:prstGeom>
        </p:spPr>
      </p:pic>
      <p:pic>
        <p:nvPicPr>
          <p:cNvPr id="5" name="Picture 2" descr="C:\Users\a.inshakov\AppData\Local\Microsoft\Windows\Temporary Internet Files\Content.Outlook\TCHMSAMZ\IMG_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56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4056"/>
            <a:ext cx="9144000" cy="55172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ctr"/>
            <a:endParaRPr lang="ru-RU" sz="2000" b="1" dirty="0" smtClean="0">
              <a:solidFill>
                <a:srgbClr val="003B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51520" y="578438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ПЕРСПЕКТИВНЫЕ НАПРАВЛЕНИЯ ДЛЯ ВНЕДРЕНИЯ СВЕТОДИОДНОЙ ОСВЕТИТЕЛЬНОЙ ТЕХНИКИ В ОАО «РЖД»</a:t>
            </a:r>
          </a:p>
        </p:txBody>
      </p:sp>
      <p:pic>
        <p:nvPicPr>
          <p:cNvPr id="9" name="Picture 4" descr="G:\Фото\IMG_23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484000" cy="1396008"/>
          </a:xfrm>
          <a:prstGeom prst="rect">
            <a:avLst/>
          </a:prstGeom>
          <a:noFill/>
          <a:ln w="15875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2-999-999.ru/files/image/rss/sn/img14082715300576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484000" cy="1656828"/>
          </a:xfrm>
          <a:prstGeom prst="rect">
            <a:avLst/>
          </a:prstGeom>
          <a:noFill/>
          <a:ln w="15875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3528" y="2708920"/>
            <a:ext cx="248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Освещение железнодорожных мостовых переходов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755" y="5301208"/>
            <a:ext cx="25732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Освещение железнодорожных тоннелей</a:t>
            </a:r>
          </a:p>
        </p:txBody>
      </p:sp>
      <p:pic>
        <p:nvPicPr>
          <p:cNvPr id="13" name="Picture 2" descr="http://www.leprf.ru/files/opori%20osvesheniya/MGF-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3066098" cy="3985280"/>
          </a:xfrm>
          <a:prstGeom prst="rect">
            <a:avLst/>
          </a:prstGeom>
          <a:noFill/>
          <a:ln w="15875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383077" y="5545899"/>
            <a:ext cx="2573299" cy="331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Светодиодные ВОУ</a:t>
            </a:r>
          </a:p>
        </p:txBody>
      </p:sp>
      <p:pic>
        <p:nvPicPr>
          <p:cNvPr id="15" name="Picture 3" descr="E:\Светодиодка\Светлана - ВОУ\Мачтовый светильник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0" t="16409" r="30984" b="20020"/>
          <a:stretch/>
        </p:blipFill>
        <p:spPr bwMode="auto">
          <a:xfrm>
            <a:off x="7055582" y="1422026"/>
            <a:ext cx="1634217" cy="1911382"/>
          </a:xfrm>
          <a:prstGeom prst="rect">
            <a:avLst/>
          </a:prstGeom>
          <a:noFill/>
          <a:ln w="15875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http://proelectro.ru/users/2011/03/15439/f655661986bffd4d899513623799cddf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4" t="10083" r="14610" b="6133"/>
          <a:stretch/>
        </p:blipFill>
        <p:spPr bwMode="auto">
          <a:xfrm>
            <a:off x="6795852" y="3569414"/>
            <a:ext cx="2096628" cy="1756634"/>
          </a:xfrm>
          <a:prstGeom prst="rect">
            <a:avLst/>
          </a:prstGeom>
          <a:noFill/>
          <a:ln w="15875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0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wmf"/>
          <p:cNvPicPr>
            <a:picLocks noChangeAspect="1"/>
          </p:cNvPicPr>
          <p:nvPr/>
        </p:nvPicPr>
        <p:blipFill>
          <a:blip r:embed="rId2" cstate="print"/>
          <a:srcRect l="6145" t="21800" b="12798"/>
          <a:stretch>
            <a:fillRect/>
          </a:stretch>
        </p:blipFill>
        <p:spPr>
          <a:xfrm>
            <a:off x="6980828" y="6309320"/>
            <a:ext cx="2163172" cy="432048"/>
          </a:xfrm>
          <a:prstGeom prst="rect">
            <a:avLst/>
          </a:prstGeom>
        </p:spPr>
      </p:pic>
      <p:pic>
        <p:nvPicPr>
          <p:cNvPr id="5" name="Picture 2" descr="C:\Users\a.inshakov\AppData\Local\Microsoft\Windows\Temporary Internet Files\Content.Outlook\TCHMSAMZ\IMG_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56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4056"/>
            <a:ext cx="9144000" cy="55172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95342877"/>
              </p:ext>
            </p:extLst>
          </p:nvPr>
        </p:nvGraphicFramePr>
        <p:xfrm>
          <a:off x="179512" y="1412776"/>
          <a:ext cx="878497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 descr="http://www.avtoalliance.com/images/upload/proektirovanie_injenernyh_syste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3933056"/>
            <a:ext cx="1476459" cy="8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www.syn-nt.ru/Content/Images/Projectin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3012442"/>
            <a:ext cx="1476000" cy="848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http://picma.ru/images/stories/17/00005556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60496" y="1916832"/>
            <a:ext cx="1147184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http://kimo-russia.ru/files/cat/18/1319712498.jpg"/>
          <p:cNvPicPr>
            <a:picLocks noChangeAspect="1" noChangeArrowheads="1"/>
          </p:cNvPicPr>
          <p:nvPr/>
        </p:nvPicPr>
        <p:blipFill>
          <a:blip r:embed="rId12" cstate="print"/>
          <a:srcRect t="13010" b="8933"/>
          <a:stretch>
            <a:fillRect/>
          </a:stretch>
        </p:blipFill>
        <p:spPr bwMode="auto">
          <a:xfrm>
            <a:off x="7380312" y="4869160"/>
            <a:ext cx="1476000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0" y="548680"/>
            <a:ext cx="914400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ДЕЯТЕЛЬНОСТИ ОАО «НИИАС» В ОБЛАСТИ СВЕТОДИОДНОЙ ОСВЕТИТЕЛЬНОЙ ТЕХНИКИ</a:t>
            </a:r>
            <a:endParaRPr lang="ru-RU" sz="2000" b="1" dirty="0">
              <a:solidFill>
                <a:srgbClr val="003B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http://sadesign.pro/wp-content/uploads/2012/09/512-docs1-e1347965124109-300x20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93104" y="1052736"/>
            <a:ext cx="1255360" cy="87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08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wmf"/>
          <p:cNvPicPr>
            <a:picLocks noChangeAspect="1"/>
          </p:cNvPicPr>
          <p:nvPr/>
        </p:nvPicPr>
        <p:blipFill>
          <a:blip r:embed="rId2" cstate="print"/>
          <a:srcRect l="6145" t="21800" b="12798"/>
          <a:stretch>
            <a:fillRect/>
          </a:stretch>
        </p:blipFill>
        <p:spPr>
          <a:xfrm>
            <a:off x="6980828" y="6309320"/>
            <a:ext cx="2163172" cy="432048"/>
          </a:xfrm>
          <a:prstGeom prst="rect">
            <a:avLst/>
          </a:prstGeom>
        </p:spPr>
      </p:pic>
      <p:pic>
        <p:nvPicPr>
          <p:cNvPr id="5" name="Picture 2" descr="C:\Users\a.inshakov\AppData\Local\Microsoft\Windows\Temporary Internet Files\Content.Outlook\TCHMSAMZ\IMG_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56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4056"/>
            <a:ext cx="9144000" cy="55172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ctr"/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ТЕХНИЧЕСКАЯ ЭКСПЕРТИЗА СВЕТОДИОДНОЙ ОСВЕТИТЕЛЬНОЙ ТЕХНИКИ, ВНЕДРЯЕМОЙ В ХОЗЯЙСТВАХ ОАО «РЖД»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484784"/>
            <a:ext cx="8208912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Светотехнические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испытания.</a:t>
            </a:r>
          </a:p>
          <a:p>
            <a:pPr algn="just">
              <a:lnSpc>
                <a:spcPts val="2000"/>
              </a:lnSpc>
            </a:pP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Испытания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стойкость к механическим воздействиям.</a:t>
            </a:r>
          </a:p>
          <a:p>
            <a:pPr algn="just">
              <a:lnSpc>
                <a:spcPts val="2000"/>
              </a:lnSpc>
            </a:pP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Испытания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стойкость к климатическим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воздействиям.</a:t>
            </a:r>
          </a:p>
          <a:p>
            <a:pPr algn="just">
              <a:lnSpc>
                <a:spcPts val="2000"/>
              </a:lnSpc>
            </a:pP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000"/>
              </a:lnSpc>
            </a:pPr>
            <a:r>
              <a:rPr lang="ru-RU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Влагоустойчивость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000"/>
              </a:lnSpc>
            </a:pP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Степень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защиты оболочки.</a:t>
            </a:r>
          </a:p>
          <a:p>
            <a:pPr algn="just">
              <a:lnSpc>
                <a:spcPts val="2000"/>
              </a:lnSpc>
            </a:pP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Испытания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электромагнитную совместимость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ts val="2000"/>
              </a:lnSpc>
            </a:pP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Визуальный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осмотр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конструкции и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его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комплектующих</a:t>
            </a:r>
          </a:p>
          <a:p>
            <a:pPr algn="just">
              <a:lnSpc>
                <a:spcPts val="2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соответствие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ГОСТ Р МЭК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60598-1—2011.</a:t>
            </a:r>
          </a:p>
          <a:p>
            <a:pPr algn="just">
              <a:lnSpc>
                <a:spcPts val="2000"/>
              </a:lnSpc>
            </a:pP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Анализ технической документации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0" name="Picture 2" descr="http://xn----7sbbaphohqs6adolseb1itd.xn--p1ai/wp-content/uploads/2014/07/932d2c4e2f257e924d4d45ab04ba0d45H350W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828" y="4769542"/>
            <a:ext cx="1623620" cy="1136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730-430.ru/image/data/Article/Untitled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828" y="1236241"/>
            <a:ext cx="1623620" cy="132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pm.ru/upload/files/2013-07-10_21-56-04_287817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828" y="2636912"/>
            <a:ext cx="1599856" cy="2082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wmf"/>
          <p:cNvPicPr>
            <a:picLocks noChangeAspect="1"/>
          </p:cNvPicPr>
          <p:nvPr/>
        </p:nvPicPr>
        <p:blipFill>
          <a:blip r:embed="rId2" cstate="print"/>
          <a:srcRect l="6145" t="21800" b="12798"/>
          <a:stretch>
            <a:fillRect/>
          </a:stretch>
        </p:blipFill>
        <p:spPr>
          <a:xfrm>
            <a:off x="6980828" y="6309320"/>
            <a:ext cx="2163172" cy="432048"/>
          </a:xfrm>
          <a:prstGeom prst="rect">
            <a:avLst/>
          </a:prstGeom>
        </p:spPr>
      </p:pic>
      <p:pic>
        <p:nvPicPr>
          <p:cNvPr id="5" name="Picture 2" descr="C:\Users\a.inshakov\AppData\Local\Microsoft\Windows\Temporary Internet Files\Content.Outlook\TCHMSAMZ\IMG_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56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4056"/>
            <a:ext cx="9144000" cy="55172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ctr"/>
            <a:endParaRPr lang="ru-RU" sz="2000" b="1" dirty="0" smtClean="0">
              <a:solidFill>
                <a:srgbClr val="003B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ТЕХНИЧЕСКАЯ ЭКСПЕРТИЗА СВЕТОДИОДНОЙ ОСВЕТИТЕЛЬНОЙ ТЕХНИКИ, ВНЕДРЯЕМОЙ В ХОЗЯЙСТВАХ ОАО «РЖД»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1600" y="134076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Светотехнические испытания :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51521" y="1844824"/>
            <a:ext cx="8640959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Измеряются следующие фактические параметры: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 световой поток при номинальном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напряжении питающей сети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 коррелированная цветовая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температура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 спад светового потока за время стабилизации;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 световая эффективность;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 индекс цветопередачи;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 фактическая потребляемая мощность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коэффициент мощности;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 коэффициент пульсаций;</a:t>
            </a:r>
          </a:p>
          <a:p>
            <a:pPr marL="0" marR="0" lvl="0" indent="450850" algn="just" defTabSz="914400" rtl="0" eaLnBrk="0" fontAlgn="base" latinLnBrk="0" hangingPunc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 измерение кривой силы света в соответствии с типом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светораспределения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9" name="Picture 6" descr="C:\Documents and Settings\a.inshakov\Рабочий стол\Осци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6443" y="4365104"/>
            <a:ext cx="3191114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6" descr="http://730-430.ru/image/data/Article/Untitled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65104"/>
            <a:ext cx="1623620" cy="132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ekb.catalog2b.ru/uimages/product/008/263/984-tka-pkm-05-lyuksmetr-s-vyhodom-na-pk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2" t="5325" r="11325" b="6606"/>
          <a:stretch/>
        </p:blipFill>
        <p:spPr bwMode="auto">
          <a:xfrm>
            <a:off x="683568" y="4365104"/>
            <a:ext cx="1296144" cy="164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wmf"/>
          <p:cNvPicPr>
            <a:picLocks noChangeAspect="1"/>
          </p:cNvPicPr>
          <p:nvPr/>
        </p:nvPicPr>
        <p:blipFill>
          <a:blip r:embed="rId2" cstate="print"/>
          <a:srcRect l="6145" t="21800" b="12798"/>
          <a:stretch>
            <a:fillRect/>
          </a:stretch>
        </p:blipFill>
        <p:spPr>
          <a:xfrm>
            <a:off x="6980828" y="6309320"/>
            <a:ext cx="2163172" cy="432048"/>
          </a:xfrm>
          <a:prstGeom prst="rect">
            <a:avLst/>
          </a:prstGeom>
        </p:spPr>
      </p:pic>
      <p:pic>
        <p:nvPicPr>
          <p:cNvPr id="5" name="Picture 2" descr="C:\Users\a.inshakov\AppData\Local\Microsoft\Windows\Temporary Internet Files\Content.Outlook\TCHMSAMZ\IMG_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56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4056"/>
            <a:ext cx="9144000" cy="55172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ctr"/>
            <a:endParaRPr lang="ru-RU" sz="2000" b="1" dirty="0" smtClean="0">
              <a:solidFill>
                <a:srgbClr val="003B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ctr"/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ТЕХНИЧЕСКАЯ ЭКСПЕРТИЗА СВЕТОДИОДНОЙ ОСВЕТИТЕЛЬНОЙ ТЕХНИКИ, ВНЕДРЯЕМОЙ В ХОЗЯЙСТВАХ ОАО «РЖД»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1340768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Испытания на стойкость к механическим воздействиям: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1521" y="1916832"/>
            <a:ext cx="7344815" cy="392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fontAlgn="base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Проверка на устойчивость при транспортировании.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b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Светодиодные светильники, упакованные в транспортную тару, должны выдерживать воздействие механических нагрузок для условий транспортирования «Ж» по ГОСТ 23216-78.</a:t>
            </a:r>
          </a:p>
          <a:p>
            <a:pPr lvl="0" fontAlgn="base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2)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Проверка на устойчивость к вибрационным и ударным нагрузкам</a:t>
            </a:r>
          </a:p>
          <a:p>
            <a:pPr lvl="0" indent="457200" fontAlgn="base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соответствии с ОСТ 32.146-2000:</a:t>
            </a:r>
          </a:p>
          <a:p>
            <a:pPr indent="4572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МС1 – для светильников внутреннего освещения;</a:t>
            </a:r>
          </a:p>
          <a:p>
            <a:pPr indent="4572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МС2 – для светильников наружного освещения;</a:t>
            </a:r>
          </a:p>
          <a:p>
            <a:pPr indent="4572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МС3 – для тяжелых условий эксплуатации;</a:t>
            </a:r>
          </a:p>
          <a:p>
            <a:pPr indent="4572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МС5 – для железнодорожных мостовых </a:t>
            </a:r>
            <a:b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переходов. </a:t>
            </a:r>
          </a:p>
          <a:p>
            <a:pPr lvl="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2" name="Picture 7" descr="http://www.e-import.com.ua/img/images/%D0%94%D0%BE%D1%81%D1%82%D0%B0%D0%B2%D0%BA%D0%B0%20%D0%BF%D0%B0%D1%81%D1%8B%D0%BB%D0%BE%D0%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699" y="1740878"/>
            <a:ext cx="1284987" cy="1284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spegroup.ru/website/spegroup/upload/ecommerce/item/smallyv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51" y="4149080"/>
            <a:ext cx="2155329" cy="158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0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wmf"/>
          <p:cNvPicPr>
            <a:picLocks noChangeAspect="1"/>
          </p:cNvPicPr>
          <p:nvPr/>
        </p:nvPicPr>
        <p:blipFill>
          <a:blip r:embed="rId2" cstate="print"/>
          <a:srcRect l="6145" t="21800" b="12798"/>
          <a:stretch>
            <a:fillRect/>
          </a:stretch>
        </p:blipFill>
        <p:spPr>
          <a:xfrm>
            <a:off x="6980828" y="6309320"/>
            <a:ext cx="2163172" cy="432048"/>
          </a:xfrm>
          <a:prstGeom prst="rect">
            <a:avLst/>
          </a:prstGeom>
        </p:spPr>
      </p:pic>
      <p:pic>
        <p:nvPicPr>
          <p:cNvPr id="5" name="Picture 2" descr="C:\Users\a.inshakov\AppData\Local\Microsoft\Windows\Temporary Internet Files\Content.Outlook\TCHMSAMZ\IMG_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56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4056"/>
            <a:ext cx="9144000" cy="55172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ctr"/>
            <a:endParaRPr lang="ru-RU" sz="2000" b="1" dirty="0" smtClean="0">
              <a:solidFill>
                <a:srgbClr val="003B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ТЕХНИЧЕСКАЯ ЭКСПЕРТИЗА СВЕТОДИОДНОЙ ОСВЕТИТЕЛЬНОЙ ТЕХНИКИ, ВНЕДРЯЕМОЙ В ХОЗЯЙСТВАХ ОАО «РЖД»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293096"/>
            <a:ext cx="738031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base"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Проверка соответствия степени защиты оболочки светодиодного светильника: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IP40 – для внутреннего освещения административных и общественных помещений;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IP54 – для внутреннего освещения производственных помещений;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IP65 – для наружного освещения и смотровых канав;</a:t>
            </a:r>
            <a:endParaRPr lang="en-US" sz="1600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fontAlgn="base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IP6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– 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для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освещения железнодорожных тоннелей.</a:t>
            </a:r>
            <a:endParaRPr lang="en-US" sz="1600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3861048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Степень защиты оболочки: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600" y="126876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lll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Испытания на стойкость к климатическим воздействиям:</a:t>
            </a: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51520" y="1719823"/>
            <a:ext cx="77768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fontAlgn="base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Проверка электрической прочности изоляции и проверка сопротивления изоляции в нормальных климатических условиях в соответствии с ГОСТ Р МЭК 60598-1-2011.</a:t>
            </a:r>
            <a:endParaRPr lang="en-US" sz="1600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fontAlgn="base">
              <a:lnSpc>
                <a:spcPts val="1800"/>
              </a:lnSpc>
            </a:pPr>
            <a:endParaRPr lang="ru-RU" sz="900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fontAlgn="base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AutoNum type="arabicParenR" startAt="2"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Проверка на устойчивость к климатическим воздействиям установленным в ОАО «РЖД» требованиям (согласно ГОСТ 15150-69): </a:t>
            </a:r>
            <a:b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УХЛ 1 и У 1 – для светильников наружного освещения; 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УХЛ 3.1 – для внутреннего освещения производственных  и административно-бытовых помещений.</a:t>
            </a: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s://cdn3.iconfinder.com/data/icons/medical-8/512/temperature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60" y="1844824"/>
            <a:ext cx="1881068" cy="1881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hermasens.com.ua/storage/IP6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r="12927" b="14586"/>
          <a:stretch/>
        </p:blipFill>
        <p:spPr bwMode="auto">
          <a:xfrm>
            <a:off x="7668344" y="4657675"/>
            <a:ext cx="1224136" cy="1291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0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wmf"/>
          <p:cNvPicPr>
            <a:picLocks noChangeAspect="1"/>
          </p:cNvPicPr>
          <p:nvPr/>
        </p:nvPicPr>
        <p:blipFill>
          <a:blip r:embed="rId2" cstate="print"/>
          <a:srcRect l="6145" t="21800" b="12798"/>
          <a:stretch>
            <a:fillRect/>
          </a:stretch>
        </p:blipFill>
        <p:spPr>
          <a:xfrm>
            <a:off x="6980828" y="6309320"/>
            <a:ext cx="2163172" cy="432048"/>
          </a:xfrm>
          <a:prstGeom prst="rect">
            <a:avLst/>
          </a:prstGeom>
        </p:spPr>
      </p:pic>
      <p:pic>
        <p:nvPicPr>
          <p:cNvPr id="5" name="Picture 2" descr="C:\Users\a.inshakov\AppData\Local\Microsoft\Windows\Temporary Internet Files\Content.Outlook\TCHMSAMZ\IMG_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56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4056"/>
            <a:ext cx="9144000" cy="55172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ctr"/>
            <a:endParaRPr lang="ru-RU" sz="2000" b="1" dirty="0" smtClean="0">
              <a:solidFill>
                <a:srgbClr val="003B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ТЕХНИЧЕСКАЯ ЭКСПЕРТИЗА СВЕТОДИОДНОЙ  ОСВЕТИТЕЛЬНОЙ ТЕХНИКИ, ВНЕДРЯЕМОЙ В ХОЗЯЙСТВАХ ОАО «РЖД»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112474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Испытания на электромагнитную совместимость: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1521" y="1412776"/>
            <a:ext cx="8640959" cy="48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2800">
              <a:lnSpc>
                <a:spcPts val="1700"/>
              </a:lnSpc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Светодиодные светильники с блоками питания должны соответствовать критерию качества функционирования – «А» в соответствии с ГОСТ Р 51514-2013 и ГОСТ Р 55176.4.1-2012 (для класса жесткости электромагнитной обстановки – 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при воздействии помех следующих видов:</a:t>
            </a:r>
          </a:p>
          <a:p>
            <a:pPr lvl="0" indent="442800">
              <a:lnSpc>
                <a:spcPts val="1700"/>
              </a:lnSpc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электростатических разрядов по ГОСТ 30804.4.2-2013, степень жесткости испытаний-3;</a:t>
            </a:r>
          </a:p>
          <a:p>
            <a:pPr lvl="0" indent="442800">
              <a:lnSpc>
                <a:spcPts val="1700"/>
              </a:lnSpc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наносекундных импульсных помех по ГОСТ 30804.4.4-2013, степень жесткости испытаний-3; </a:t>
            </a:r>
          </a:p>
          <a:p>
            <a:pPr lvl="0" indent="442800">
              <a:lnSpc>
                <a:spcPts val="1700"/>
              </a:lnSpc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микросекундных импульсных помех большой энергии по ГОСТ Р 51317.4.5-99, степень жесткости испытаний-3;</a:t>
            </a:r>
          </a:p>
          <a:p>
            <a:pPr lvl="0" indent="442800">
              <a:lnSpc>
                <a:spcPts val="1700"/>
              </a:lnSpc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динамических изменений напряжения электропитания по ГОСТ 30804.4.11-2013, класс электромагнитной обстановки-3 (для испытаний на устойчивость к  прерываниям напряжения электропитания длительностью 250 периодов допускается критерий функционирования – «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»);</a:t>
            </a:r>
          </a:p>
          <a:p>
            <a:pPr lvl="0" indent="442800">
              <a:lnSpc>
                <a:spcPts val="1700"/>
              </a:lnSpc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радиочастотного электромагнитного поля по ГОСТ 30804.4.3-2013, степень жесткости испытаний-3;</a:t>
            </a:r>
          </a:p>
          <a:p>
            <a:pPr lvl="0" indent="442800">
              <a:lnSpc>
                <a:spcPts val="1700"/>
              </a:lnSpc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магнитного поля промышленной частоты по ГОСТ Р 50648-94, степень жесткости испытаний-3;</a:t>
            </a:r>
          </a:p>
          <a:p>
            <a:pPr lvl="0" indent="442800">
              <a:lnSpc>
                <a:spcPts val="1700"/>
              </a:lnSpc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кондуктивных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помех в полосе частот 0,15 – 80 МГц, наведенные радиочастотными электромагнитными полями, по ГОСТ Р 51317.4.6-99, степень жесткости испытаний-3; </a:t>
            </a:r>
          </a:p>
          <a:p>
            <a:pPr lvl="0" indent="442800">
              <a:lnSpc>
                <a:spcPts val="1700"/>
              </a:lnSpc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кондуктивных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помех в полосе частот 0 – 150 кГц по ГОСТ Р 51317.4.16-2000, степень жесткости испытаний-3.</a:t>
            </a:r>
          </a:p>
          <a:p>
            <a:pPr indent="442800">
              <a:lnSpc>
                <a:spcPts val="1700"/>
              </a:lnSpc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уровню индустриальных радиопомех светодиодные светильники с блоками питания должны соответствовать нормам класса «А», в соответствии с ГОСТ 30805.22-2013.</a:t>
            </a:r>
          </a:p>
          <a:p>
            <a:pPr indent="442800">
              <a:lnSpc>
                <a:spcPts val="1700"/>
              </a:lnSpc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Нормы эмиссии гармонических составляющих тока должны соответствовать ГОСТ 30804.3.2-2013 – класс «А».</a:t>
            </a:r>
          </a:p>
        </p:txBody>
      </p:sp>
    </p:spTree>
    <p:extLst>
      <p:ext uri="{BB962C8B-B14F-4D97-AF65-F5344CB8AC3E}">
        <p14:creationId xmlns:p14="http://schemas.microsoft.com/office/powerpoint/2010/main" val="23550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3827</TotalTime>
  <Words>480</Words>
  <Application>Microsoft Office PowerPoint</Application>
  <PresentationFormat>Экран (4:3)</PresentationFormat>
  <Paragraphs>104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Иньшаков Алексей Владимирович</dc:creator>
  <cp:lastModifiedBy>Иньшаков Алексей Владимирович</cp:lastModifiedBy>
  <cp:revision>50</cp:revision>
  <cp:lastPrinted>2016-06-06T06:55:38Z</cp:lastPrinted>
  <dcterms:created xsi:type="dcterms:W3CDTF">2016-04-26T08:28:56Z</dcterms:created>
  <dcterms:modified xsi:type="dcterms:W3CDTF">2016-06-07T06:01:41Z</dcterms:modified>
</cp:coreProperties>
</file>