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4" r:id="rId4"/>
    <p:sldId id="258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1;&#1085;&#1076;&#1077;&#1082;&#1089;&#1044;&#1080;&#1089;&#1082;\&#1050;&#1086;&#1074;&#1088;&#1086;&#1074;-&#1061;&#1072;&#1084;&#1086;&#1074;&#1085;&#1080;&#1082;&#1080;\20150506%20&#1045;&#1074;&#1088;&#1072;&#1079;&#1080;&#1081;&#1089;&#1082;&#1072;&#1103;%20&#1089;&#1074;&#1077;&#1090;&#1086;&#1090;&#1077;&#1093;&#1085;&#1080;&#1095;&#1077;&#1089;&#1082;&#1072;&#1103;%20&#1087;&#1088;&#1077;&#1084;&#1080;&#1103;\20150730%20&#1044;&#1086;&#1082;&#1091;&#1084;&#1077;&#1085;&#1090;&#1099;%20&#1080;&#1090;&#1086;&#1075;&#1086;&#1074;&#1099;&#1077;\&#1079;&#1072;&#1082;&#1091;&#1087;&#1082;&#1072;%20&#1086;&#1090;%20&#1055;&#1056;&#1054;&#1054;&#1053;\&#1047;&#1072;&#1082;&#1091;&#1087;&#1082;&#1072;%20&#1080;%20&#1080;&#1079;&#1084;&#1077;&#1088;&#1077;&#1085;&#1080;&#1103;\&#1075;&#1080;&#1089;&#1090;&#1086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1;&#1085;&#1076;&#1077;&#1082;&#1089;&#1044;&#1080;&#1089;&#1082;\&#1050;&#1086;&#1074;&#1088;&#1086;&#1074;-&#1061;&#1072;&#1084;&#1086;&#1074;&#1085;&#1080;&#1082;&#1080;\20150506%20&#1045;&#1074;&#1088;&#1072;&#1079;&#1080;&#1081;&#1089;&#1082;&#1072;&#1103;%20&#1089;&#1074;&#1077;&#1090;&#1086;&#1090;&#1077;&#1093;&#1085;&#1080;&#1095;&#1077;&#1089;&#1082;&#1072;&#1103;%20&#1087;&#1088;&#1077;&#1084;&#1080;&#1103;\20150730%20&#1044;&#1086;&#1082;&#1091;&#1084;&#1077;&#1085;&#1090;&#1099;%20&#1080;&#1090;&#1086;&#1075;&#1086;&#1074;&#1099;&#1077;\&#1079;&#1072;&#1082;&#1091;&#1087;&#1082;&#1072;%20&#1086;&#1090;%20&#1055;&#1056;&#1054;&#1054;&#1053;\&#1047;&#1072;&#1082;&#1091;&#1087;&#1082;&#1072;%20&#1080;%20&#1080;&#1079;&#1084;&#1077;&#1088;&#1077;&#1085;&#1080;&#1103;\&#1075;&#1080;&#1089;&#1090;&#1086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1;&#1085;&#1076;&#1077;&#1082;&#1089;&#1044;&#1080;&#1089;&#1082;\&#1050;&#1086;&#1074;&#1088;&#1086;&#1074;-&#1061;&#1072;&#1084;&#1086;&#1074;&#1085;&#1080;&#1082;&#1080;\20150506%20&#1045;&#1074;&#1088;&#1072;&#1079;&#1080;&#1081;&#1089;&#1082;&#1072;&#1103;%20&#1089;&#1074;&#1077;&#1090;&#1086;&#1090;&#1077;&#1093;&#1085;&#1080;&#1095;&#1077;&#1089;&#1082;&#1072;&#1103;%20&#1087;&#1088;&#1077;&#1084;&#1080;&#1103;\20150730%20&#1044;&#1086;&#1082;&#1091;&#1084;&#1077;&#1085;&#1090;&#1099;%20&#1080;&#1090;&#1086;&#1075;&#1086;&#1074;&#1099;&#1077;\&#1079;&#1072;&#1082;&#1091;&#1087;&#1082;&#1072;%20&#1086;&#1090;%20&#1055;&#1056;&#1054;&#1054;&#1053;\&#1047;&#1072;&#1082;&#1091;&#1087;&#1082;&#1072;%20&#1080;%20&#1080;&#1079;&#1084;&#1077;&#1088;&#1077;&#1085;&#1080;&#1103;\&#1075;&#1080;&#1089;&#1090;&#1086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71;&#1085;&#1076;&#1077;&#1082;&#1089;&#1044;&#1080;&#1089;&#1082;\&#1050;&#1086;&#1074;&#1088;&#1086;&#1074;-&#1061;&#1072;&#1084;&#1086;&#1074;&#1085;&#1080;&#1082;&#1080;\20150506%20&#1045;&#1074;&#1088;&#1072;&#1079;&#1080;&#1081;&#1089;&#1082;&#1072;&#1103;%20&#1089;&#1074;&#1077;&#1090;&#1086;&#1090;&#1077;&#1093;&#1085;&#1080;&#1095;&#1077;&#1089;&#1082;&#1072;&#1103;%20&#1087;&#1088;&#1077;&#1084;&#1080;&#1103;\20150730%20&#1044;&#1086;&#1082;&#1091;&#1084;&#1077;&#1085;&#1090;&#1099;%20&#1080;&#1090;&#1086;&#1075;&#1086;&#1074;&#1099;&#1077;\&#1079;&#1072;&#1082;&#1091;&#1087;&#1082;&#1072;%20&#1086;&#1090;%20&#1055;&#1056;&#1054;&#1054;&#1053;\&#1047;&#1072;&#1082;&#1091;&#1087;&#1082;&#1072;%20&#1080;%20&#1080;&#1079;&#1084;&#1077;&#1088;&#1077;&#1085;&#1080;&#1103;\&#1075;&#1080;&#1089;&#1090;&#1086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13354119325688"/>
          <c:y val="2.6247091453994037E-2"/>
          <c:w val="0.83380154661875883"/>
          <c:h val="0.8643990245900170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Лист7!$B$1</c:f>
              <c:strCache>
                <c:ptCount val="1"/>
                <c:pt idx="0">
                  <c:v>Фактический световой поток</c:v>
                </c:pt>
              </c:strCache>
            </c:strRef>
          </c:tx>
          <c:spPr>
            <a:ln w="9525">
              <a:noFill/>
            </a:ln>
          </c:spPr>
          <c:marker>
            <c:symbol val="circle"/>
            <c:size val="7"/>
            <c:spPr>
              <a:noFill/>
              <a:ln w="25400">
                <a:solidFill>
                  <a:srgbClr val="C00000"/>
                </a:solidFill>
              </a:ln>
            </c:spPr>
          </c:marker>
          <c:xVal>
            <c:numRef>
              <c:f>Лист7!$A$2:$A$64</c:f>
              <c:numCache>
                <c:formatCode>General</c:formatCode>
                <c:ptCount val="63"/>
                <c:pt idx="0">
                  <c:v>29</c:v>
                </c:pt>
                <c:pt idx="1">
                  <c:v>35</c:v>
                </c:pt>
                <c:pt idx="2">
                  <c:v>40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  <c:pt idx="6">
                  <c:v>51</c:v>
                </c:pt>
                <c:pt idx="7">
                  <c:v>55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60</c:v>
                </c:pt>
                <c:pt idx="17">
                  <c:v>60</c:v>
                </c:pt>
                <c:pt idx="18">
                  <c:v>60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60</c:v>
                </c:pt>
                <c:pt idx="23">
                  <c:v>60</c:v>
                </c:pt>
                <c:pt idx="24">
                  <c:v>60</c:v>
                </c:pt>
                <c:pt idx="25">
                  <c:v>60</c:v>
                </c:pt>
                <c:pt idx="26">
                  <c:v>60</c:v>
                </c:pt>
                <c:pt idx="27">
                  <c:v>60</c:v>
                </c:pt>
                <c:pt idx="28">
                  <c:v>60</c:v>
                </c:pt>
                <c:pt idx="29">
                  <c:v>60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75</c:v>
                </c:pt>
                <c:pt idx="35">
                  <c:v>75</c:v>
                </c:pt>
                <c:pt idx="36">
                  <c:v>75</c:v>
                </c:pt>
                <c:pt idx="37">
                  <c:v>75</c:v>
                </c:pt>
                <c:pt idx="38">
                  <c:v>75</c:v>
                </c:pt>
                <c:pt idx="39">
                  <c:v>75</c:v>
                </c:pt>
                <c:pt idx="40">
                  <c:v>75</c:v>
                </c:pt>
                <c:pt idx="41">
                  <c:v>75</c:v>
                </c:pt>
                <c:pt idx="42">
                  <c:v>75</c:v>
                </c:pt>
                <c:pt idx="43">
                  <c:v>80</c:v>
                </c:pt>
                <c:pt idx="44">
                  <c:v>80</c:v>
                </c:pt>
                <c:pt idx="45">
                  <c:v>80</c:v>
                </c:pt>
                <c:pt idx="46">
                  <c:v>80</c:v>
                </c:pt>
                <c:pt idx="47">
                  <c:v>80</c:v>
                </c:pt>
                <c:pt idx="48">
                  <c:v>90</c:v>
                </c:pt>
                <c:pt idx="49">
                  <c:v>90</c:v>
                </c:pt>
                <c:pt idx="50">
                  <c:v>90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120</c:v>
                </c:pt>
                <c:pt idx="60">
                  <c:v>120</c:v>
                </c:pt>
                <c:pt idx="61">
                  <c:v>125</c:v>
                </c:pt>
                <c:pt idx="62">
                  <c:v>125</c:v>
                </c:pt>
              </c:numCache>
            </c:numRef>
          </c:xVal>
          <c:yVal>
            <c:numRef>
              <c:f>Лист7!$B$2:$B$64</c:f>
              <c:numCache>
                <c:formatCode>General</c:formatCode>
                <c:ptCount val="63"/>
                <c:pt idx="0">
                  <c:v>176</c:v>
                </c:pt>
                <c:pt idx="1">
                  <c:v>210.7</c:v>
                </c:pt>
                <c:pt idx="2">
                  <c:v>357</c:v>
                </c:pt>
                <c:pt idx="3">
                  <c:v>344</c:v>
                </c:pt>
                <c:pt idx="4">
                  <c:v>242</c:v>
                </c:pt>
                <c:pt idx="5">
                  <c:v>400</c:v>
                </c:pt>
                <c:pt idx="6">
                  <c:v>705</c:v>
                </c:pt>
                <c:pt idx="7">
                  <c:v>367.9</c:v>
                </c:pt>
                <c:pt idx="8">
                  <c:v>783.6</c:v>
                </c:pt>
                <c:pt idx="9">
                  <c:v>429.3</c:v>
                </c:pt>
                <c:pt idx="10">
                  <c:v>615.4</c:v>
                </c:pt>
                <c:pt idx="11">
                  <c:v>659.1</c:v>
                </c:pt>
                <c:pt idx="12">
                  <c:v>574.70000000000005</c:v>
                </c:pt>
                <c:pt idx="13">
                  <c:v>551.4</c:v>
                </c:pt>
                <c:pt idx="14">
                  <c:v>673.2</c:v>
                </c:pt>
                <c:pt idx="15">
                  <c:v>808.3</c:v>
                </c:pt>
                <c:pt idx="16">
                  <c:v>771.7</c:v>
                </c:pt>
                <c:pt idx="17">
                  <c:v>443</c:v>
                </c:pt>
                <c:pt idx="18">
                  <c:v>580</c:v>
                </c:pt>
                <c:pt idx="19">
                  <c:v>345</c:v>
                </c:pt>
                <c:pt idx="20">
                  <c:v>504</c:v>
                </c:pt>
                <c:pt idx="21">
                  <c:v>290</c:v>
                </c:pt>
                <c:pt idx="22">
                  <c:v>762</c:v>
                </c:pt>
                <c:pt idx="23">
                  <c:v>418</c:v>
                </c:pt>
                <c:pt idx="24">
                  <c:v>506</c:v>
                </c:pt>
                <c:pt idx="25">
                  <c:v>548</c:v>
                </c:pt>
                <c:pt idx="26">
                  <c:v>535</c:v>
                </c:pt>
                <c:pt idx="27">
                  <c:v>408</c:v>
                </c:pt>
                <c:pt idx="28">
                  <c:v>339</c:v>
                </c:pt>
                <c:pt idx="29">
                  <c:v>605</c:v>
                </c:pt>
                <c:pt idx="30">
                  <c:v>610</c:v>
                </c:pt>
                <c:pt idx="31">
                  <c:v>796</c:v>
                </c:pt>
                <c:pt idx="32">
                  <c:v>576</c:v>
                </c:pt>
                <c:pt idx="33">
                  <c:v>226</c:v>
                </c:pt>
                <c:pt idx="34">
                  <c:v>840</c:v>
                </c:pt>
                <c:pt idx="35">
                  <c:v>805</c:v>
                </c:pt>
                <c:pt idx="36">
                  <c:v>744.7</c:v>
                </c:pt>
                <c:pt idx="37">
                  <c:v>851.5</c:v>
                </c:pt>
                <c:pt idx="38">
                  <c:v>912</c:v>
                </c:pt>
                <c:pt idx="39">
                  <c:v>786</c:v>
                </c:pt>
                <c:pt idx="40">
                  <c:v>562</c:v>
                </c:pt>
                <c:pt idx="41">
                  <c:v>817</c:v>
                </c:pt>
                <c:pt idx="42">
                  <c:v>385</c:v>
                </c:pt>
                <c:pt idx="43">
                  <c:v>632.4</c:v>
                </c:pt>
                <c:pt idx="44">
                  <c:v>617.70000000000005</c:v>
                </c:pt>
                <c:pt idx="45">
                  <c:v>853</c:v>
                </c:pt>
                <c:pt idx="46">
                  <c:v>511</c:v>
                </c:pt>
                <c:pt idx="47">
                  <c:v>336</c:v>
                </c:pt>
                <c:pt idx="48">
                  <c:v>803</c:v>
                </c:pt>
                <c:pt idx="49">
                  <c:v>496</c:v>
                </c:pt>
                <c:pt idx="50">
                  <c:v>836</c:v>
                </c:pt>
                <c:pt idx="51">
                  <c:v>884</c:v>
                </c:pt>
                <c:pt idx="52">
                  <c:v>1200</c:v>
                </c:pt>
                <c:pt idx="53">
                  <c:v>957</c:v>
                </c:pt>
                <c:pt idx="54">
                  <c:v>931</c:v>
                </c:pt>
                <c:pt idx="55">
                  <c:v>814</c:v>
                </c:pt>
                <c:pt idx="56">
                  <c:v>982</c:v>
                </c:pt>
                <c:pt idx="57">
                  <c:v>837</c:v>
                </c:pt>
                <c:pt idx="58">
                  <c:v>801</c:v>
                </c:pt>
                <c:pt idx="59">
                  <c:v>1234</c:v>
                </c:pt>
                <c:pt idx="60">
                  <c:v>851</c:v>
                </c:pt>
                <c:pt idx="61">
                  <c:v>1079</c:v>
                </c:pt>
                <c:pt idx="62">
                  <c:v>837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0E8-4B5C-B1C0-4BA7082F8D24}"/>
            </c:ext>
          </c:extLst>
        </c:ser>
        <c:ser>
          <c:idx val="0"/>
          <c:order val="1"/>
          <c:tx>
            <c:strRef>
              <c:f>Лист7!$T$3</c:f>
              <c:strCache>
                <c:ptCount val="1"/>
                <c:pt idx="0">
                  <c:v>минимальные требования по ГОСТ Р 52706-2007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Лист7!$T$5:$T$11</c:f>
              <c:numCache>
                <c:formatCode>General</c:formatCode>
                <c:ptCount val="7"/>
                <c:pt idx="1">
                  <c:v>25</c:v>
                </c:pt>
                <c:pt idx="2">
                  <c:v>40</c:v>
                </c:pt>
                <c:pt idx="3">
                  <c:v>60</c:v>
                </c:pt>
                <c:pt idx="4">
                  <c:v>75</c:v>
                </c:pt>
                <c:pt idx="5">
                  <c:v>100</c:v>
                </c:pt>
                <c:pt idx="6">
                  <c:v>150</c:v>
                </c:pt>
              </c:numCache>
            </c:numRef>
          </c:xVal>
          <c:yVal>
            <c:numRef>
              <c:f>Лист7!$U$5:$U$11</c:f>
              <c:numCache>
                <c:formatCode>General</c:formatCode>
                <c:ptCount val="7"/>
                <c:pt idx="1">
                  <c:v>230</c:v>
                </c:pt>
                <c:pt idx="2">
                  <c:v>415</c:v>
                </c:pt>
                <c:pt idx="3">
                  <c:v>710</c:v>
                </c:pt>
                <c:pt idx="4">
                  <c:v>935</c:v>
                </c:pt>
                <c:pt idx="5">
                  <c:v>1340</c:v>
                </c:pt>
                <c:pt idx="6">
                  <c:v>2160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0E8-4B5C-B1C0-4BA7082F8D24}"/>
            </c:ext>
          </c:extLst>
        </c:ser>
        <c:ser>
          <c:idx val="2"/>
          <c:order val="2"/>
          <c:tx>
            <c:strRef>
              <c:f>Лист7!$V$4</c:f>
              <c:strCache>
                <c:ptCount val="1"/>
                <c:pt idx="0">
                  <c:v> 90% от минимальных требований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Лист7!$T$6:$T$11</c:f>
              <c:numCache>
                <c:formatCode>General</c:formatCode>
                <c:ptCount val="6"/>
                <c:pt idx="0">
                  <c:v>25</c:v>
                </c:pt>
                <c:pt idx="1">
                  <c:v>40</c:v>
                </c:pt>
                <c:pt idx="2">
                  <c:v>60</c:v>
                </c:pt>
                <c:pt idx="3">
                  <c:v>75</c:v>
                </c:pt>
                <c:pt idx="4">
                  <c:v>100</c:v>
                </c:pt>
                <c:pt idx="5">
                  <c:v>150</c:v>
                </c:pt>
              </c:numCache>
            </c:numRef>
          </c:xVal>
          <c:yVal>
            <c:numRef>
              <c:f>Лист7!$V$6:$V$11</c:f>
              <c:numCache>
                <c:formatCode>General</c:formatCode>
                <c:ptCount val="6"/>
                <c:pt idx="0">
                  <c:v>207</c:v>
                </c:pt>
                <c:pt idx="1">
                  <c:v>373.5</c:v>
                </c:pt>
                <c:pt idx="2">
                  <c:v>639</c:v>
                </c:pt>
                <c:pt idx="3">
                  <c:v>841.5</c:v>
                </c:pt>
                <c:pt idx="4">
                  <c:v>1206</c:v>
                </c:pt>
                <c:pt idx="5">
                  <c:v>1944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0E8-4B5C-B1C0-4BA7082F8D24}"/>
            </c:ext>
          </c:extLst>
        </c:ser>
        <c:ser>
          <c:idx val="3"/>
          <c:order val="3"/>
          <c:tx>
            <c:strRef>
              <c:f>Лист7!$T$26</c:f>
              <c:strCache>
                <c:ptCount val="1"/>
                <c:pt idx="0">
                  <c:v>требования проекта ТР ТС (справочно)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xVal>
            <c:numRef>
              <c:f>Лист7!$T$28:$T$35</c:f>
              <c:numCache>
                <c:formatCode>General</c:formatCode>
                <c:ptCount val="8"/>
                <c:pt idx="0">
                  <c:v>15</c:v>
                </c:pt>
                <c:pt idx="1">
                  <c:v>25</c:v>
                </c:pt>
                <c:pt idx="2">
                  <c:v>40</c:v>
                </c:pt>
                <c:pt idx="3">
                  <c:v>60</c:v>
                </c:pt>
                <c:pt idx="4">
                  <c:v>75</c:v>
                </c:pt>
                <c:pt idx="5">
                  <c:v>100</c:v>
                </c:pt>
                <c:pt idx="6">
                  <c:v>150</c:v>
                </c:pt>
                <c:pt idx="7">
                  <c:v>200</c:v>
                </c:pt>
              </c:numCache>
            </c:numRef>
          </c:xVal>
          <c:yVal>
            <c:numRef>
              <c:f>Лист7!$U$28:$U$35</c:f>
              <c:numCache>
                <c:formatCode>General</c:formatCode>
                <c:ptCount val="8"/>
                <c:pt idx="0">
                  <c:v>130</c:v>
                </c:pt>
                <c:pt idx="1">
                  <c:v>250</c:v>
                </c:pt>
                <c:pt idx="2">
                  <c:v>470</c:v>
                </c:pt>
                <c:pt idx="3">
                  <c:v>800</c:v>
                </c:pt>
                <c:pt idx="4" formatCode="#,##0">
                  <c:v>1000</c:v>
                </c:pt>
                <c:pt idx="5" formatCode="#,##0">
                  <c:v>1500</c:v>
                </c:pt>
                <c:pt idx="6" formatCode="#,##0">
                  <c:v>2400</c:v>
                </c:pt>
                <c:pt idx="7" formatCode="#,##0">
                  <c:v>3400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0E8-4B5C-B1C0-4BA7082F8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298464"/>
        <c:axId val="166297904"/>
      </c:scatterChart>
      <c:valAx>
        <c:axId val="166298464"/>
        <c:scaling>
          <c:orientation val="minMax"/>
          <c:max val="130"/>
          <c:min val="2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мощность эквивалентной лампы накаливания, Вт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297904"/>
        <c:crosses val="autoZero"/>
        <c:crossBetween val="midCat"/>
        <c:majorUnit val="10"/>
        <c:minorUnit val="5"/>
      </c:valAx>
      <c:valAx>
        <c:axId val="166297904"/>
        <c:scaling>
          <c:orientation val="minMax"/>
          <c:max val="180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световой поок, лм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2984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35256566083602"/>
          <c:y val="3.8908992758883855E-2"/>
          <c:w val="0.53262646867128183"/>
          <c:h val="0.19704919863740636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>
              <a:noFill/>
            </a:ln>
          </c:spPr>
          <c:marker>
            <c:symbol val="circle"/>
            <c:size val="7"/>
            <c:spPr>
              <a:noFill/>
            </c:spPr>
          </c:marker>
          <c:trendline>
            <c:trendlineType val="log"/>
            <c:dispRSqr val="0"/>
            <c:dispEq val="0"/>
          </c:trendline>
          <c:xVal>
            <c:numRef>
              <c:f>Лист17!$T$2:$T$65</c:f>
              <c:numCache>
                <c:formatCode>General</c:formatCode>
                <c:ptCount val="64"/>
                <c:pt idx="0">
                  <c:v>0.14900000000000024</c:v>
                </c:pt>
                <c:pt idx="1">
                  <c:v>0.161</c:v>
                </c:pt>
                <c:pt idx="2">
                  <c:v>0.32000000000000167</c:v>
                </c:pt>
                <c:pt idx="3">
                  <c:v>0.32000000000000167</c:v>
                </c:pt>
                <c:pt idx="4">
                  <c:v>0.32000000000000167</c:v>
                </c:pt>
                <c:pt idx="5">
                  <c:v>0.35000000000000031</c:v>
                </c:pt>
                <c:pt idx="6">
                  <c:v>0.39000000000000168</c:v>
                </c:pt>
                <c:pt idx="7">
                  <c:v>0.44</c:v>
                </c:pt>
                <c:pt idx="8">
                  <c:v>0.44</c:v>
                </c:pt>
                <c:pt idx="9">
                  <c:v>0.44</c:v>
                </c:pt>
                <c:pt idx="10">
                  <c:v>0.45</c:v>
                </c:pt>
                <c:pt idx="11">
                  <c:v>0.47000000000000008</c:v>
                </c:pt>
                <c:pt idx="12">
                  <c:v>0.47000000000000008</c:v>
                </c:pt>
                <c:pt idx="13">
                  <c:v>0.47000000000000008</c:v>
                </c:pt>
                <c:pt idx="14">
                  <c:v>0.47600000000000031</c:v>
                </c:pt>
                <c:pt idx="15">
                  <c:v>0.48000000000000032</c:v>
                </c:pt>
                <c:pt idx="16">
                  <c:v>0.48900000000000032</c:v>
                </c:pt>
                <c:pt idx="17">
                  <c:v>0.49000000000000032</c:v>
                </c:pt>
                <c:pt idx="18">
                  <c:v>0.49000000000000032</c:v>
                </c:pt>
                <c:pt idx="19">
                  <c:v>0.49000000000000032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0.51</c:v>
                </c:pt>
                <c:pt idx="25">
                  <c:v>0.51</c:v>
                </c:pt>
                <c:pt idx="26">
                  <c:v>0.51</c:v>
                </c:pt>
                <c:pt idx="27">
                  <c:v>0.51</c:v>
                </c:pt>
                <c:pt idx="28">
                  <c:v>0.52</c:v>
                </c:pt>
                <c:pt idx="29">
                  <c:v>0.52</c:v>
                </c:pt>
                <c:pt idx="30">
                  <c:v>0.52</c:v>
                </c:pt>
                <c:pt idx="31">
                  <c:v>0.52</c:v>
                </c:pt>
                <c:pt idx="32">
                  <c:v>0.52</c:v>
                </c:pt>
                <c:pt idx="33">
                  <c:v>0.53</c:v>
                </c:pt>
                <c:pt idx="34">
                  <c:v>0.53</c:v>
                </c:pt>
                <c:pt idx="35">
                  <c:v>0.53</c:v>
                </c:pt>
                <c:pt idx="36">
                  <c:v>0.53</c:v>
                </c:pt>
                <c:pt idx="37">
                  <c:v>0.53</c:v>
                </c:pt>
                <c:pt idx="38">
                  <c:v>0.53</c:v>
                </c:pt>
                <c:pt idx="39">
                  <c:v>0.53</c:v>
                </c:pt>
                <c:pt idx="40">
                  <c:v>0.54</c:v>
                </c:pt>
                <c:pt idx="41">
                  <c:v>0.54</c:v>
                </c:pt>
                <c:pt idx="42">
                  <c:v>0.54</c:v>
                </c:pt>
                <c:pt idx="43">
                  <c:v>0.54</c:v>
                </c:pt>
                <c:pt idx="44">
                  <c:v>0.54</c:v>
                </c:pt>
                <c:pt idx="45">
                  <c:v>0.54</c:v>
                </c:pt>
                <c:pt idx="46">
                  <c:v>0.55000000000000004</c:v>
                </c:pt>
                <c:pt idx="47">
                  <c:v>0.55000000000000004</c:v>
                </c:pt>
                <c:pt idx="48">
                  <c:v>0.55000000000000004</c:v>
                </c:pt>
                <c:pt idx="49">
                  <c:v>0.56000000000000005</c:v>
                </c:pt>
                <c:pt idx="50">
                  <c:v>0.56000000000000005</c:v>
                </c:pt>
                <c:pt idx="51">
                  <c:v>0.56000000000000005</c:v>
                </c:pt>
                <c:pt idx="52">
                  <c:v>0.56999999999999995</c:v>
                </c:pt>
                <c:pt idx="53">
                  <c:v>0.58000000000000007</c:v>
                </c:pt>
                <c:pt idx="54">
                  <c:v>0.59</c:v>
                </c:pt>
                <c:pt idx="55">
                  <c:v>0.61000000000000065</c:v>
                </c:pt>
                <c:pt idx="56">
                  <c:v>0.68600000000000005</c:v>
                </c:pt>
                <c:pt idx="57">
                  <c:v>0.79</c:v>
                </c:pt>
                <c:pt idx="58">
                  <c:v>0.8</c:v>
                </c:pt>
                <c:pt idx="59">
                  <c:v>0.82000000000000062</c:v>
                </c:pt>
                <c:pt idx="60">
                  <c:v>0.83000000000000063</c:v>
                </c:pt>
                <c:pt idx="61">
                  <c:v>0.92</c:v>
                </c:pt>
                <c:pt idx="62">
                  <c:v>0.92</c:v>
                </c:pt>
                <c:pt idx="63">
                  <c:v>0.94000000000000061</c:v>
                </c:pt>
              </c:numCache>
            </c:numRef>
          </c:xVal>
          <c:yVal>
            <c:numRef>
              <c:f>Лист17!$R$2:$R$65</c:f>
              <c:numCache>
                <c:formatCode>General</c:formatCode>
                <c:ptCount val="64"/>
                <c:pt idx="0">
                  <c:v>7.67</c:v>
                </c:pt>
                <c:pt idx="1">
                  <c:v>4.3</c:v>
                </c:pt>
                <c:pt idx="2">
                  <c:v>94.5</c:v>
                </c:pt>
                <c:pt idx="3">
                  <c:v>88.6</c:v>
                </c:pt>
                <c:pt idx="4">
                  <c:v>92.9</c:v>
                </c:pt>
                <c:pt idx="5">
                  <c:v>93.7</c:v>
                </c:pt>
                <c:pt idx="6">
                  <c:v>94</c:v>
                </c:pt>
                <c:pt idx="7">
                  <c:v>100.5</c:v>
                </c:pt>
                <c:pt idx="8">
                  <c:v>0.8</c:v>
                </c:pt>
                <c:pt idx="9">
                  <c:v>78.2</c:v>
                </c:pt>
                <c:pt idx="10">
                  <c:v>0</c:v>
                </c:pt>
                <c:pt idx="11">
                  <c:v>64.099999999999994</c:v>
                </c:pt>
                <c:pt idx="12">
                  <c:v>2.1</c:v>
                </c:pt>
                <c:pt idx="13">
                  <c:v>0</c:v>
                </c:pt>
                <c:pt idx="14">
                  <c:v>0.49000000000000032</c:v>
                </c:pt>
                <c:pt idx="15">
                  <c:v>0</c:v>
                </c:pt>
                <c:pt idx="16">
                  <c:v>0.3100000000000015</c:v>
                </c:pt>
                <c:pt idx="17">
                  <c:v>0.4</c:v>
                </c:pt>
                <c:pt idx="18">
                  <c:v>3.5</c:v>
                </c:pt>
                <c:pt idx="19">
                  <c:v>0.30000000000000032</c:v>
                </c:pt>
                <c:pt idx="20">
                  <c:v>0</c:v>
                </c:pt>
                <c:pt idx="21">
                  <c:v>0.70000000000000062</c:v>
                </c:pt>
                <c:pt idx="22">
                  <c:v>81</c:v>
                </c:pt>
                <c:pt idx="23">
                  <c:v>0.1</c:v>
                </c:pt>
                <c:pt idx="24">
                  <c:v>0.60000000000000064</c:v>
                </c:pt>
                <c:pt idx="25">
                  <c:v>0.2</c:v>
                </c:pt>
                <c:pt idx="26">
                  <c:v>0.30000000000000032</c:v>
                </c:pt>
                <c:pt idx="27">
                  <c:v>0.30000000000000032</c:v>
                </c:pt>
                <c:pt idx="28">
                  <c:v>0.2</c:v>
                </c:pt>
                <c:pt idx="29">
                  <c:v>0.5</c:v>
                </c:pt>
                <c:pt idx="30">
                  <c:v>8.7000000000000011</c:v>
                </c:pt>
                <c:pt idx="31">
                  <c:v>0</c:v>
                </c:pt>
                <c:pt idx="32">
                  <c:v>0.30000000000000032</c:v>
                </c:pt>
                <c:pt idx="33">
                  <c:v>0.4</c:v>
                </c:pt>
                <c:pt idx="34">
                  <c:v>0.30000000000000032</c:v>
                </c:pt>
                <c:pt idx="35">
                  <c:v>29.8</c:v>
                </c:pt>
                <c:pt idx="36">
                  <c:v>1.4</c:v>
                </c:pt>
                <c:pt idx="37">
                  <c:v>0.5</c:v>
                </c:pt>
                <c:pt idx="38">
                  <c:v>1.4</c:v>
                </c:pt>
                <c:pt idx="39">
                  <c:v>4.5</c:v>
                </c:pt>
                <c:pt idx="40">
                  <c:v>0.30000000000000032</c:v>
                </c:pt>
                <c:pt idx="41">
                  <c:v>83</c:v>
                </c:pt>
                <c:pt idx="42">
                  <c:v>0</c:v>
                </c:pt>
                <c:pt idx="43">
                  <c:v>0.4</c:v>
                </c:pt>
                <c:pt idx="44">
                  <c:v>100</c:v>
                </c:pt>
                <c:pt idx="45">
                  <c:v>0.30000000000000032</c:v>
                </c:pt>
                <c:pt idx="46">
                  <c:v>0</c:v>
                </c:pt>
                <c:pt idx="47">
                  <c:v>0.60000000000000064</c:v>
                </c:pt>
                <c:pt idx="48">
                  <c:v>0.60000000000000064</c:v>
                </c:pt>
                <c:pt idx="49">
                  <c:v>0.5</c:v>
                </c:pt>
                <c:pt idx="50">
                  <c:v>0.4</c:v>
                </c:pt>
                <c:pt idx="51">
                  <c:v>0.70000000000000062</c:v>
                </c:pt>
                <c:pt idx="52">
                  <c:v>14.9</c:v>
                </c:pt>
                <c:pt idx="53">
                  <c:v>0</c:v>
                </c:pt>
                <c:pt idx="54">
                  <c:v>2.5</c:v>
                </c:pt>
                <c:pt idx="55">
                  <c:v>51</c:v>
                </c:pt>
                <c:pt idx="56">
                  <c:v>0.2</c:v>
                </c:pt>
                <c:pt idx="57">
                  <c:v>1.4</c:v>
                </c:pt>
                <c:pt idx="58">
                  <c:v>0.4</c:v>
                </c:pt>
                <c:pt idx="59">
                  <c:v>2.2999999999999998</c:v>
                </c:pt>
                <c:pt idx="60">
                  <c:v>1.4</c:v>
                </c:pt>
                <c:pt idx="61">
                  <c:v>11.6</c:v>
                </c:pt>
                <c:pt idx="62">
                  <c:v>16.7</c:v>
                </c:pt>
                <c:pt idx="63">
                  <c:v>17.600000000000001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EB1-45BE-A490-38DC73EB6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1854256"/>
        <c:axId val="379474768"/>
      </c:scatterChart>
      <c:valAx>
        <c:axId val="371854256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Коэффициент мощности ламп, </a:t>
                </a:r>
                <a:r>
                  <a:rPr lang="en-US"/>
                  <a:t>P</a:t>
                </a:r>
                <a:r>
                  <a:rPr lang="en-US" baseline="-25000"/>
                  <a:t>f</a:t>
                </a:r>
                <a:endParaRPr lang="ru-RU" baseline="-250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9474768"/>
        <c:crosses val="autoZero"/>
        <c:crossBetween val="midCat"/>
      </c:valAx>
      <c:valAx>
        <c:axId val="379474768"/>
        <c:scaling>
          <c:orientation val="minMax"/>
          <c:max val="100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300"/>
                  <a:t>Коэфф.</a:t>
                </a:r>
                <a:r>
                  <a:rPr lang="ru-RU" sz="1300" baseline="0"/>
                  <a:t> </a:t>
                </a:r>
                <a:r>
                  <a:rPr lang="ru-RU" sz="1300"/>
                  <a:t>пульсации светового потока, </a:t>
                </a:r>
                <a:r>
                  <a:rPr lang="en-US" sz="1300"/>
                  <a:t>%</a:t>
                </a:r>
                <a:endParaRPr lang="ru-RU" sz="13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1854256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Лист17!$I$2:$I$65</c:f>
              <c:strCache>
                <c:ptCount val="1"/>
                <c:pt idx="0">
                  <c:v>74,61 72,33 71,1 53,8 49,7 66,8 85,9 75,6 78,7 85,1 59,8 80 69,2 66,5 61,21 91,5 71,02 75,37 79,3 88,2 96,1 25,9 86,9 83,8 85,5 102,6 80,1 88,5 91,1 79,4 72,6 74,2 78,4 86,7 100,3 81,4 80,3 82,4 89 95,1 93,2 69,4 76,6 97,6 82,3 107 101,3 75,9 93,5 100,8 7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noFill/>
            </c:spPr>
          </c:marker>
          <c:trendline>
            <c:trendlineType val="exp"/>
            <c:dispRSqr val="0"/>
            <c:dispEq val="0"/>
          </c:trendline>
          <c:xVal>
            <c:numRef>
              <c:f>Лист17!$I$2:$I$65</c:f>
              <c:numCache>
                <c:formatCode>General</c:formatCode>
                <c:ptCount val="64"/>
                <c:pt idx="0">
                  <c:v>74.61</c:v>
                </c:pt>
                <c:pt idx="1">
                  <c:v>72.33</c:v>
                </c:pt>
                <c:pt idx="2">
                  <c:v>71.099999999999994</c:v>
                </c:pt>
                <c:pt idx="3">
                  <c:v>53.8</c:v>
                </c:pt>
                <c:pt idx="4">
                  <c:v>49.7</c:v>
                </c:pt>
                <c:pt idx="5">
                  <c:v>66.8</c:v>
                </c:pt>
                <c:pt idx="6">
                  <c:v>85.9</c:v>
                </c:pt>
                <c:pt idx="7">
                  <c:v>75.599999999999994</c:v>
                </c:pt>
                <c:pt idx="8">
                  <c:v>78.7</c:v>
                </c:pt>
                <c:pt idx="9">
                  <c:v>85.1</c:v>
                </c:pt>
                <c:pt idx="10">
                  <c:v>59.8</c:v>
                </c:pt>
                <c:pt idx="11">
                  <c:v>80</c:v>
                </c:pt>
                <c:pt idx="12">
                  <c:v>69.2</c:v>
                </c:pt>
                <c:pt idx="13">
                  <c:v>66.5</c:v>
                </c:pt>
                <c:pt idx="14">
                  <c:v>61.21</c:v>
                </c:pt>
                <c:pt idx="15">
                  <c:v>91.5</c:v>
                </c:pt>
                <c:pt idx="16">
                  <c:v>71.02</c:v>
                </c:pt>
                <c:pt idx="17">
                  <c:v>75.36999999999999</c:v>
                </c:pt>
                <c:pt idx="18">
                  <c:v>79.3</c:v>
                </c:pt>
                <c:pt idx="19">
                  <c:v>88.2</c:v>
                </c:pt>
                <c:pt idx="20">
                  <c:v>96.1</c:v>
                </c:pt>
                <c:pt idx="21">
                  <c:v>25.9</c:v>
                </c:pt>
                <c:pt idx="22">
                  <c:v>86.9</c:v>
                </c:pt>
                <c:pt idx="23">
                  <c:v>83.8</c:v>
                </c:pt>
                <c:pt idx="24">
                  <c:v>85.5</c:v>
                </c:pt>
                <c:pt idx="25">
                  <c:v>102.6</c:v>
                </c:pt>
                <c:pt idx="26">
                  <c:v>80.099999999999994</c:v>
                </c:pt>
                <c:pt idx="27">
                  <c:v>88.5</c:v>
                </c:pt>
                <c:pt idx="28">
                  <c:v>91.1</c:v>
                </c:pt>
                <c:pt idx="29">
                  <c:v>79.400000000000006</c:v>
                </c:pt>
                <c:pt idx="30">
                  <c:v>72.599999999999994</c:v>
                </c:pt>
                <c:pt idx="31">
                  <c:v>74.2</c:v>
                </c:pt>
                <c:pt idx="32">
                  <c:v>78.400000000000006</c:v>
                </c:pt>
                <c:pt idx="33">
                  <c:v>86.7</c:v>
                </c:pt>
                <c:pt idx="34">
                  <c:v>100.3</c:v>
                </c:pt>
                <c:pt idx="35">
                  <c:v>81.400000000000006</c:v>
                </c:pt>
                <c:pt idx="36">
                  <c:v>80.3</c:v>
                </c:pt>
                <c:pt idx="37">
                  <c:v>82.4</c:v>
                </c:pt>
                <c:pt idx="38">
                  <c:v>89</c:v>
                </c:pt>
                <c:pt idx="39">
                  <c:v>95.1</c:v>
                </c:pt>
                <c:pt idx="40">
                  <c:v>93.2</c:v>
                </c:pt>
                <c:pt idx="41">
                  <c:v>69.400000000000006</c:v>
                </c:pt>
                <c:pt idx="42">
                  <c:v>76.599999999999994</c:v>
                </c:pt>
                <c:pt idx="43">
                  <c:v>97.6</c:v>
                </c:pt>
                <c:pt idx="44">
                  <c:v>82.3</c:v>
                </c:pt>
                <c:pt idx="45">
                  <c:v>107</c:v>
                </c:pt>
                <c:pt idx="46">
                  <c:v>101.3</c:v>
                </c:pt>
                <c:pt idx="47">
                  <c:v>75.900000000000006</c:v>
                </c:pt>
                <c:pt idx="48">
                  <c:v>93.5</c:v>
                </c:pt>
                <c:pt idx="49">
                  <c:v>100.8</c:v>
                </c:pt>
                <c:pt idx="50">
                  <c:v>74.599999999999994</c:v>
                </c:pt>
                <c:pt idx="51">
                  <c:v>88.9</c:v>
                </c:pt>
                <c:pt idx="52">
                  <c:v>85.5</c:v>
                </c:pt>
                <c:pt idx="53">
                  <c:v>75.599999999999994</c:v>
                </c:pt>
                <c:pt idx="54">
                  <c:v>59.3</c:v>
                </c:pt>
                <c:pt idx="55">
                  <c:v>69.599999999999994</c:v>
                </c:pt>
                <c:pt idx="56">
                  <c:v>87.59</c:v>
                </c:pt>
                <c:pt idx="57">
                  <c:v>76.599999999999994</c:v>
                </c:pt>
                <c:pt idx="58">
                  <c:v>83.2</c:v>
                </c:pt>
                <c:pt idx="59">
                  <c:v>75.5</c:v>
                </c:pt>
                <c:pt idx="60">
                  <c:v>54.9</c:v>
                </c:pt>
                <c:pt idx="61">
                  <c:v>82.4</c:v>
                </c:pt>
                <c:pt idx="62">
                  <c:v>83.9</c:v>
                </c:pt>
                <c:pt idx="63">
                  <c:v>68.900000000000006</c:v>
                </c:pt>
              </c:numCache>
            </c:numRef>
          </c:xVal>
          <c:yVal>
            <c:numRef>
              <c:f>Лист17!$V$2:$V$65</c:f>
              <c:numCache>
                <c:formatCode>0.00</c:formatCode>
                <c:ptCount val="64"/>
                <c:pt idx="0">
                  <c:v>0.49173553719008267</c:v>
                </c:pt>
                <c:pt idx="1">
                  <c:v>0.64159292035398263</c:v>
                </c:pt>
                <c:pt idx="2">
                  <c:v>0.73746312684365756</c:v>
                </c:pt>
                <c:pt idx="3">
                  <c:v>0.42946452840445998</c:v>
                </c:pt>
                <c:pt idx="4">
                  <c:v>0.46511627906977016</c:v>
                </c:pt>
                <c:pt idx="5">
                  <c:v>0.40747728860936488</c:v>
                </c:pt>
                <c:pt idx="6">
                  <c:v>0.39352428393524791</c:v>
                </c:pt>
                <c:pt idx="7">
                  <c:v>0.63595825426945418</c:v>
                </c:pt>
                <c:pt idx="8">
                  <c:v>0.61698630136986299</c:v>
                </c:pt>
                <c:pt idx="9">
                  <c:v>1.1904761904761905</c:v>
                </c:pt>
                <c:pt idx="10">
                  <c:v>0.80579710144927563</c:v>
                </c:pt>
                <c:pt idx="11">
                  <c:v>0.33094384707288205</c:v>
                </c:pt>
                <c:pt idx="12">
                  <c:v>0.69444444444444464</c:v>
                </c:pt>
                <c:pt idx="13">
                  <c:v>0.46728971962616822</c:v>
                </c:pt>
                <c:pt idx="14">
                  <c:v>0.46753246753246946</c:v>
                </c:pt>
                <c:pt idx="15">
                  <c:v>0.36075205640423025</c:v>
                </c:pt>
                <c:pt idx="16">
                  <c:v>0.56686046511627908</c:v>
                </c:pt>
                <c:pt idx="17">
                  <c:v>0.50403225806451613</c:v>
                </c:pt>
                <c:pt idx="18">
                  <c:v>0.47963793103448282</c:v>
                </c:pt>
                <c:pt idx="19">
                  <c:v>0.5953047404063172</c:v>
                </c:pt>
                <c:pt idx="20">
                  <c:v>0.21588594704684341</c:v>
                </c:pt>
                <c:pt idx="21">
                  <c:v>1.2670454545454546</c:v>
                </c:pt>
                <c:pt idx="22">
                  <c:v>0.79051383399209452</c:v>
                </c:pt>
                <c:pt idx="23">
                  <c:v>0.61274509803922006</c:v>
                </c:pt>
                <c:pt idx="24">
                  <c:v>0.65226260257913626</c:v>
                </c:pt>
                <c:pt idx="25">
                  <c:v>0.59798505037374072</c:v>
                </c:pt>
                <c:pt idx="26">
                  <c:v>0.78740157480314954</c:v>
                </c:pt>
                <c:pt idx="27">
                  <c:v>0.29876283558085137</c:v>
                </c:pt>
                <c:pt idx="28">
                  <c:v>0.24087552034376217</c:v>
                </c:pt>
                <c:pt idx="29">
                  <c:v>0.21538918597742315</c:v>
                </c:pt>
                <c:pt idx="30">
                  <c:v>1.1204481792717222</c:v>
                </c:pt>
                <c:pt idx="31">
                  <c:v>0.75000000000000311</c:v>
                </c:pt>
                <c:pt idx="32">
                  <c:v>0.32680928538917098</c:v>
                </c:pt>
                <c:pt idx="33">
                  <c:v>0.3558718861209984</c:v>
                </c:pt>
                <c:pt idx="34">
                  <c:v>0.21040518638573863</c:v>
                </c:pt>
                <c:pt idx="35">
                  <c:v>0.22963285192274227</c:v>
                </c:pt>
                <c:pt idx="36">
                  <c:v>0.4627049180327869</c:v>
                </c:pt>
                <c:pt idx="37">
                  <c:v>0.4159231048240859</c:v>
                </c:pt>
                <c:pt idx="38">
                  <c:v>0.54729988052569023</c:v>
                </c:pt>
                <c:pt idx="39">
                  <c:v>0.3583165829145763</c:v>
                </c:pt>
                <c:pt idx="40">
                  <c:v>0.52049689440993752</c:v>
                </c:pt>
                <c:pt idx="41">
                  <c:v>0.57416267942583732</c:v>
                </c:pt>
                <c:pt idx="42">
                  <c:v>0.40543364681295718</c:v>
                </c:pt>
                <c:pt idx="43">
                  <c:v>0.28469298245614033</c:v>
                </c:pt>
                <c:pt idx="44">
                  <c:v>0.36117936117936417</c:v>
                </c:pt>
                <c:pt idx="45">
                  <c:v>0.51435705368289664</c:v>
                </c:pt>
                <c:pt idx="46">
                  <c:v>0.90909090909090906</c:v>
                </c:pt>
                <c:pt idx="47">
                  <c:v>0.42253521126760751</c:v>
                </c:pt>
                <c:pt idx="48">
                  <c:v>0.48673076923077108</c:v>
                </c:pt>
                <c:pt idx="49">
                  <c:v>0.3400083333333333</c:v>
                </c:pt>
                <c:pt idx="50">
                  <c:v>0.50791220010209259</c:v>
                </c:pt>
                <c:pt idx="51">
                  <c:v>0.3308619091751655</c:v>
                </c:pt>
                <c:pt idx="52">
                  <c:v>0.4645673758865248</c:v>
                </c:pt>
                <c:pt idx="53">
                  <c:v>0.26852846401718733</c:v>
                </c:pt>
                <c:pt idx="54">
                  <c:v>0.85517241379310738</c:v>
                </c:pt>
                <c:pt idx="55">
                  <c:v>0.69444444444444464</c:v>
                </c:pt>
                <c:pt idx="56">
                  <c:v>0.19583843329253448</c:v>
                </c:pt>
                <c:pt idx="57">
                  <c:v>0.35114503816793879</c:v>
                </c:pt>
                <c:pt idx="58">
                  <c:v>0.28221428571428792</c:v>
                </c:pt>
                <c:pt idx="59">
                  <c:v>0.19083969465648856</c:v>
                </c:pt>
                <c:pt idx="60">
                  <c:v>0.35885167464114831</c:v>
                </c:pt>
                <c:pt idx="61">
                  <c:v>0.35593220338983367</c:v>
                </c:pt>
                <c:pt idx="62">
                  <c:v>0.6245950498898537</c:v>
                </c:pt>
                <c:pt idx="63">
                  <c:v>1.4635036496350358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978-4D8D-B74E-F8832A7B3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473088"/>
        <c:axId val="379473648"/>
      </c:scatterChart>
      <c:valAx>
        <c:axId val="379473088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Световая отдача ламп, лм/Вт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79473648"/>
        <c:crosses val="autoZero"/>
        <c:crossBetween val="midCat"/>
      </c:valAx>
      <c:valAx>
        <c:axId val="379473648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стоимость светового потока руб/лм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37947308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Лист17!$I$2:$I$65</c:f>
              <c:strCache>
                <c:ptCount val="1"/>
                <c:pt idx="0">
                  <c:v>74,61 72,33 71,1 53,8 49,7 66,8 85,9 75,6 78,7 85,1 59,8 80 69,2 66,5 61,21 91,5 71,02 75,37 79,3 88,2 96,1 25,9 86,9 83,8 85,5 102,6 80,1 88,5 91,1 79,4 72,6 74,2 78,4 86,7 100,3 81,4 80,3 82,4 89 95,1 93,2 69,4 76,6 97,6 82,3 107 101,3 75,9 93,5 100,8 7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noFill/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xVal>
            <c:numRef>
              <c:f>Лист17!$L$2:$L$65</c:f>
              <c:numCache>
                <c:formatCode>General</c:formatCode>
                <c:ptCount val="64"/>
                <c:pt idx="0">
                  <c:v>78</c:v>
                </c:pt>
                <c:pt idx="1">
                  <c:v>61</c:v>
                </c:pt>
                <c:pt idx="2">
                  <c:v>72.3</c:v>
                </c:pt>
                <c:pt idx="3">
                  <c:v>75.400000000000006</c:v>
                </c:pt>
                <c:pt idx="4">
                  <c:v>84.9</c:v>
                </c:pt>
                <c:pt idx="5">
                  <c:v>71.8</c:v>
                </c:pt>
                <c:pt idx="6">
                  <c:v>83.4</c:v>
                </c:pt>
                <c:pt idx="7">
                  <c:v>74</c:v>
                </c:pt>
                <c:pt idx="8">
                  <c:v>81.599999999999994</c:v>
                </c:pt>
                <c:pt idx="9">
                  <c:v>82</c:v>
                </c:pt>
                <c:pt idx="10">
                  <c:v>61.6</c:v>
                </c:pt>
                <c:pt idx="11">
                  <c:v>71.400000000000006</c:v>
                </c:pt>
                <c:pt idx="12">
                  <c:v>74.7</c:v>
                </c:pt>
                <c:pt idx="13">
                  <c:v>78.400000000000006</c:v>
                </c:pt>
                <c:pt idx="14">
                  <c:v>74</c:v>
                </c:pt>
                <c:pt idx="15">
                  <c:v>81.900000000000006</c:v>
                </c:pt>
                <c:pt idx="16">
                  <c:v>81</c:v>
                </c:pt>
                <c:pt idx="17">
                  <c:v>72</c:v>
                </c:pt>
                <c:pt idx="18">
                  <c:v>81.099999999999994</c:v>
                </c:pt>
                <c:pt idx="19">
                  <c:v>82.9</c:v>
                </c:pt>
                <c:pt idx="20">
                  <c:v>72.900000000000006</c:v>
                </c:pt>
                <c:pt idx="21">
                  <c:v>74.2</c:v>
                </c:pt>
                <c:pt idx="22">
                  <c:v>81</c:v>
                </c:pt>
                <c:pt idx="23">
                  <c:v>81.900000000000006</c:v>
                </c:pt>
                <c:pt idx="24">
                  <c:v>72.400000000000006</c:v>
                </c:pt>
                <c:pt idx="25">
                  <c:v>80.400000000000006</c:v>
                </c:pt>
                <c:pt idx="26">
                  <c:v>81.8</c:v>
                </c:pt>
                <c:pt idx="27">
                  <c:v>82</c:v>
                </c:pt>
                <c:pt idx="28">
                  <c:v>75</c:v>
                </c:pt>
                <c:pt idx="29">
                  <c:v>81</c:v>
                </c:pt>
                <c:pt idx="30">
                  <c:v>81.5</c:v>
                </c:pt>
                <c:pt idx="31">
                  <c:v>81.900000000000006</c:v>
                </c:pt>
                <c:pt idx="32">
                  <c:v>83.7</c:v>
                </c:pt>
                <c:pt idx="33">
                  <c:v>71.099999999999994</c:v>
                </c:pt>
                <c:pt idx="34">
                  <c:v>72.099999999999994</c:v>
                </c:pt>
                <c:pt idx="35">
                  <c:v>80.7</c:v>
                </c:pt>
                <c:pt idx="36">
                  <c:v>81.900000000000006</c:v>
                </c:pt>
                <c:pt idx="37">
                  <c:v>82.2</c:v>
                </c:pt>
                <c:pt idx="38">
                  <c:v>82.6</c:v>
                </c:pt>
                <c:pt idx="39">
                  <c:v>82.7</c:v>
                </c:pt>
                <c:pt idx="40">
                  <c:v>72.3</c:v>
                </c:pt>
                <c:pt idx="41">
                  <c:v>77.7</c:v>
                </c:pt>
                <c:pt idx="42">
                  <c:v>80.599999999999994</c:v>
                </c:pt>
                <c:pt idx="43">
                  <c:v>81.3</c:v>
                </c:pt>
                <c:pt idx="44">
                  <c:v>82.4</c:v>
                </c:pt>
                <c:pt idx="45">
                  <c:v>82.7</c:v>
                </c:pt>
                <c:pt idx="46">
                  <c:v>80.900000000000006</c:v>
                </c:pt>
                <c:pt idx="47">
                  <c:v>81.099999999999994</c:v>
                </c:pt>
                <c:pt idx="48">
                  <c:v>83.3</c:v>
                </c:pt>
                <c:pt idx="49">
                  <c:v>75.5</c:v>
                </c:pt>
                <c:pt idx="50">
                  <c:v>81.2</c:v>
                </c:pt>
                <c:pt idx="51">
                  <c:v>84</c:v>
                </c:pt>
                <c:pt idx="52">
                  <c:v>81.900000000000006</c:v>
                </c:pt>
                <c:pt idx="53">
                  <c:v>80.8</c:v>
                </c:pt>
                <c:pt idx="54">
                  <c:v>70</c:v>
                </c:pt>
                <c:pt idx="55">
                  <c:v>82.4</c:v>
                </c:pt>
                <c:pt idx="56">
                  <c:v>75</c:v>
                </c:pt>
                <c:pt idx="57">
                  <c:v>80.599999999999994</c:v>
                </c:pt>
                <c:pt idx="58">
                  <c:v>81.400000000000006</c:v>
                </c:pt>
                <c:pt idx="59">
                  <c:v>83.2</c:v>
                </c:pt>
                <c:pt idx="60">
                  <c:v>79.900000000000006</c:v>
                </c:pt>
                <c:pt idx="61">
                  <c:v>81.400000000000006</c:v>
                </c:pt>
                <c:pt idx="62">
                  <c:v>83.9</c:v>
                </c:pt>
                <c:pt idx="63">
                  <c:v>79.2</c:v>
                </c:pt>
              </c:numCache>
            </c:numRef>
          </c:xVal>
          <c:yVal>
            <c:numRef>
              <c:f>Лист17!$V$2:$V$65</c:f>
              <c:numCache>
                <c:formatCode>0.00</c:formatCode>
                <c:ptCount val="64"/>
                <c:pt idx="0">
                  <c:v>0.49173553719008267</c:v>
                </c:pt>
                <c:pt idx="1">
                  <c:v>0.64159292035398263</c:v>
                </c:pt>
                <c:pt idx="2">
                  <c:v>0.73746312684365756</c:v>
                </c:pt>
                <c:pt idx="3">
                  <c:v>0.42946452840445998</c:v>
                </c:pt>
                <c:pt idx="4">
                  <c:v>0.46511627906977016</c:v>
                </c:pt>
                <c:pt idx="5">
                  <c:v>0.40747728860936488</c:v>
                </c:pt>
                <c:pt idx="6">
                  <c:v>0.39352428393524791</c:v>
                </c:pt>
                <c:pt idx="7">
                  <c:v>0.63595825426945418</c:v>
                </c:pt>
                <c:pt idx="8">
                  <c:v>0.61698630136986299</c:v>
                </c:pt>
                <c:pt idx="9">
                  <c:v>1.1904761904761905</c:v>
                </c:pt>
                <c:pt idx="10">
                  <c:v>0.80579710144927563</c:v>
                </c:pt>
                <c:pt idx="11">
                  <c:v>0.33094384707288205</c:v>
                </c:pt>
                <c:pt idx="12">
                  <c:v>0.69444444444444464</c:v>
                </c:pt>
                <c:pt idx="13">
                  <c:v>0.46728971962616822</c:v>
                </c:pt>
                <c:pt idx="14">
                  <c:v>0.46753246753246946</c:v>
                </c:pt>
                <c:pt idx="15">
                  <c:v>0.36075205640423025</c:v>
                </c:pt>
                <c:pt idx="16">
                  <c:v>0.56686046511627908</c:v>
                </c:pt>
                <c:pt idx="17">
                  <c:v>0.50403225806451613</c:v>
                </c:pt>
                <c:pt idx="18">
                  <c:v>0.47963793103448282</c:v>
                </c:pt>
                <c:pt idx="19">
                  <c:v>0.5953047404063172</c:v>
                </c:pt>
                <c:pt idx="20">
                  <c:v>0.21588594704684341</c:v>
                </c:pt>
                <c:pt idx="21">
                  <c:v>1.2670454545454546</c:v>
                </c:pt>
                <c:pt idx="22">
                  <c:v>0.79051383399209452</c:v>
                </c:pt>
                <c:pt idx="23">
                  <c:v>0.61274509803922006</c:v>
                </c:pt>
                <c:pt idx="24">
                  <c:v>0.65226260257913626</c:v>
                </c:pt>
                <c:pt idx="25">
                  <c:v>0.59798505037374072</c:v>
                </c:pt>
                <c:pt idx="26">
                  <c:v>0.78740157480314954</c:v>
                </c:pt>
                <c:pt idx="27">
                  <c:v>0.29876283558085137</c:v>
                </c:pt>
                <c:pt idx="28">
                  <c:v>0.24087552034376217</c:v>
                </c:pt>
                <c:pt idx="29">
                  <c:v>0.21538918597742315</c:v>
                </c:pt>
                <c:pt idx="30">
                  <c:v>1.1204481792717222</c:v>
                </c:pt>
                <c:pt idx="31">
                  <c:v>0.75000000000000311</c:v>
                </c:pt>
                <c:pt idx="32">
                  <c:v>0.32680928538917098</c:v>
                </c:pt>
                <c:pt idx="33">
                  <c:v>0.3558718861209984</c:v>
                </c:pt>
                <c:pt idx="34">
                  <c:v>0.21040518638573863</c:v>
                </c:pt>
                <c:pt idx="35">
                  <c:v>0.22963285192274227</c:v>
                </c:pt>
                <c:pt idx="36">
                  <c:v>0.4627049180327869</c:v>
                </c:pt>
                <c:pt idx="37">
                  <c:v>0.4159231048240859</c:v>
                </c:pt>
                <c:pt idx="38">
                  <c:v>0.54729988052569023</c:v>
                </c:pt>
                <c:pt idx="39">
                  <c:v>0.3583165829145763</c:v>
                </c:pt>
                <c:pt idx="40">
                  <c:v>0.52049689440993752</c:v>
                </c:pt>
                <c:pt idx="41">
                  <c:v>0.57416267942583732</c:v>
                </c:pt>
                <c:pt idx="42">
                  <c:v>0.40543364681295718</c:v>
                </c:pt>
                <c:pt idx="43">
                  <c:v>0.28469298245614033</c:v>
                </c:pt>
                <c:pt idx="44">
                  <c:v>0.36117936117936417</c:v>
                </c:pt>
                <c:pt idx="45">
                  <c:v>0.51435705368289664</c:v>
                </c:pt>
                <c:pt idx="46">
                  <c:v>0.90909090909090906</c:v>
                </c:pt>
                <c:pt idx="47">
                  <c:v>0.42253521126760751</c:v>
                </c:pt>
                <c:pt idx="48">
                  <c:v>0.48673076923077108</c:v>
                </c:pt>
                <c:pt idx="49">
                  <c:v>0.3400083333333333</c:v>
                </c:pt>
                <c:pt idx="50">
                  <c:v>0.50791220010209259</c:v>
                </c:pt>
                <c:pt idx="51">
                  <c:v>0.3308619091751655</c:v>
                </c:pt>
                <c:pt idx="52">
                  <c:v>0.4645673758865248</c:v>
                </c:pt>
                <c:pt idx="53">
                  <c:v>0.26852846401718733</c:v>
                </c:pt>
                <c:pt idx="54">
                  <c:v>0.85517241379310738</c:v>
                </c:pt>
                <c:pt idx="55">
                  <c:v>0.69444444444444464</c:v>
                </c:pt>
                <c:pt idx="56">
                  <c:v>0.19583843329253448</c:v>
                </c:pt>
                <c:pt idx="57">
                  <c:v>0.35114503816793879</c:v>
                </c:pt>
                <c:pt idx="58">
                  <c:v>0.28221428571428792</c:v>
                </c:pt>
                <c:pt idx="59">
                  <c:v>0.19083969465648856</c:v>
                </c:pt>
                <c:pt idx="60">
                  <c:v>0.35885167464114831</c:v>
                </c:pt>
                <c:pt idx="61">
                  <c:v>0.35593220338983367</c:v>
                </c:pt>
                <c:pt idx="62">
                  <c:v>0.6245950498898537</c:v>
                </c:pt>
                <c:pt idx="63">
                  <c:v>1.4635036496350358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8CDB-4443-B1B5-18AEE8D53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2825968"/>
        <c:axId val="382824848"/>
      </c:scatterChart>
      <c:valAx>
        <c:axId val="382825968"/>
        <c:scaling>
          <c:orientation val="minMax"/>
          <c:min val="6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Общий индекс цветопередачи ламп </a:t>
                </a:r>
                <a:r>
                  <a:rPr lang="en-US"/>
                  <a:t>Ra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82824848"/>
        <c:crosses val="autoZero"/>
        <c:crossBetween val="midCat"/>
      </c:valAx>
      <c:valAx>
        <c:axId val="382824848"/>
        <c:scaling>
          <c:orientation val="minMax"/>
          <c:max val="1.6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стоимость светового потока руб/лм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3828259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1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1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3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1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9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5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02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6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37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94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0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BDE4-8194-4EB9-AEB8-C227C1FED2C4}" type="datetimeFigureOut">
              <a:rPr lang="ru-RU" smtClean="0"/>
              <a:t>08.06.2016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4D22-C628-42F8-A2F8-72153DC7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3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3811"/>
          </a:xfrm>
        </p:spPr>
        <p:txBody>
          <a:bodyPr>
            <a:noAutofit/>
          </a:bodyPr>
          <a:lstStyle/>
          <a:p>
            <a:r>
              <a:rPr lang="ru-RU" sz="1600" dirty="0">
                <a:latin typeface="+mn-lt"/>
              </a:rPr>
              <a:t>Иголка в стоге сена: выбор светотехнических решений для промышленных предприятий</a:t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72150" y="4822420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А.С. Шаракшанэ, к.ф.-м.н.,</a:t>
            </a:r>
          </a:p>
          <a:p>
            <a:r>
              <a:rPr lang="ru-RU" b="0" i="0" dirty="0" err="1" smtClean="0">
                <a:solidFill>
                  <a:srgbClr val="000000"/>
                </a:solidFill>
                <a:effectLst/>
              </a:rPr>
              <a:t>и.о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. главного редактора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журнала «Светотехника»</a:t>
            </a:r>
          </a:p>
        </p:txBody>
      </p:sp>
      <p:pic>
        <p:nvPicPr>
          <p:cNvPr id="9" name="Рисунок 8" descr="C:\Users\A\Desktop\иконостас\Иконостас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060" y="3363141"/>
            <a:ext cx="66598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64325" y="2054028"/>
            <a:ext cx="74153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Опыт проведения конкурса на Евразийскую светотехническую премию и проекта независимого тестирования светотехнической продукции 2015. Типичные и показательные причины дисквалификации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83131" y="6481130"/>
            <a:ext cx="50814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dirty="0" smtClean="0">
                <a:solidFill>
                  <a:srgbClr val="000000"/>
                </a:solidFill>
                <a:effectLst/>
              </a:rPr>
              <a:t>8 июня 2016 года, Москва, ЦВК «Экспоцентр»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40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886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Квалификационный протокол</a:t>
            </a:r>
            <a:endParaRPr lang="ru-RU" sz="28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80" y="1918300"/>
            <a:ext cx="4322123" cy="3048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127" y="1927085"/>
            <a:ext cx="4304555" cy="30395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222" y="5129349"/>
            <a:ext cx="1100328" cy="15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7960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Недостатки и причины дисквалификации</a:t>
            </a:r>
            <a:endParaRPr lang="ru-RU" sz="28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1223" y="1030989"/>
            <a:ext cx="7984127" cy="480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Световой поток и световая отдача - основная причина дисквалификации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112лм/Вт, измеренная 102лм/Вт. Разница 9% что квалифицировано как соответствие. Но при измерении другого образца или того же образца в другой лаборатории, разница по случайным причинам может превысить 10% и это будет квалифицировано как несоответствие заявленных характеристик фактическим.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Несоответствие номинального светового потока световому потоку лампы накаливания 100Вт при заявленном эквиваленте 100Вт. Но фактический световой поток не превышает отклонение 10% в худшую сторону от светового потока лампы накаливания 100Вт. Принято решение считать это недостатком, а не основанием для дисквалификации.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Световой поток указан с диапазоном ±5%, тогда как измеренное значение выходит за этот диапазон, но попадает в допустимое отклонение ±10%.</a:t>
            </a:r>
            <a:endParaRPr lang="en-US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Световой поток приведен в документе, приложенном к заявке на светильник и поступившем в оргкомитет конкурса до покупки контрольного образца светильника. Но не приведены в паспорте приложенном в светильнику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48307" y="6090229"/>
            <a:ext cx="4694790" cy="479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479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7960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Недостатки и причины дисквалификации</a:t>
            </a:r>
            <a:endParaRPr lang="ru-RU" sz="28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919" y="1337507"/>
            <a:ext cx="871728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Цветовая температура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Один случай дисквалификации при ошибке на 500К в большую сторону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Цветовая температура заявлена в паспорте как 4800К. При округлении ее до типовых значений п. 9.1 и 11.13 ГОСТ Р 54350-2011 получается номинальное значение 5000К. Но реальная цветовая температура близка к диапазону, округляемому до номинального значения 5700К. Таким образом, при формальном соответствии диапазону 5000К разница между заявленной и измеренной цветовой температурой максимальна из возможных. Это похоже на намеренное введение потребителя в заблуждение.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Заявленная и фактическая цветовая температура округляются по ГОСТ Р 54350-2011 до разных типовых значений, что может ввести потребителя, опирающегося на ГОСТ Р 54350-2011 в заблуждение.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Коррелированная цветовая температура и в скобках округленная до типовых значений п. 9.1 и 11.13 ГОСТ Р 54350-2011 - 5300±10%К 5000К (5000К). Строго по ГОСТ  Р 54350-2011 Не соответствует заявленному.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Указан широкий диапазон цветовых температур 4500- 6500К, включающих 4 типовых значения цветовой температуры по ГОСТ Р 54350-2011, что фактически означает отсутствие указания цветовой температуры.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Группа цветности «D43» непонятна потребителю, но даже если она означает 4300К, то округляется по ГОСТ Р 54350-2011 и это несоответствие фактической 4074, округляемой по ГОСТ Р 54350-2011 до 4000К.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Не заявлена коррелированная цветовая температура.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825" y="222384"/>
            <a:ext cx="1829243" cy="20313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862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7960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Недостатки и причины дисквалификации</a:t>
            </a:r>
            <a:endParaRPr lang="ru-RU" sz="28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742" y="770945"/>
            <a:ext cx="4572000" cy="10879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Цветопередача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 заявлен индекс цветопередачи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Заявлен, но не соответствует.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742" y="1929326"/>
            <a:ext cx="8399418" cy="486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пульсации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 соответствует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Более 20%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пульсации светового потока заявлен как «&lt;15%», но оказался равным 16,2%. Квалифицировано как соответствие, но символ менее «&lt;» вводит потребителя в заблуждение.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пульсации светового потока выше заявленного. Формально соответствует (не превышает заявленный более чем на 5%), но фактически более чем в полтора раза выше заявленного.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Неверно указан коэффициент пульсации светового потока в паспорте.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Высокий уровень пульсации. Не измерялся, но проявляется при фотографировании светильника.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Уровень пульсации светового потока 37,1% квалифицируется как высокий и указывается как недостаток.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54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7960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Недостатки и причины дисквалификации</a:t>
            </a:r>
            <a:endParaRPr lang="ru-RU" sz="28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794" y="479605"/>
            <a:ext cx="677091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b="1" dirty="0" smtClean="0"/>
              <a:t>Коэффициент мощности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В документации не указан коэффициент мощности.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Коэффициент мощности заявлен как не ниже 0,96, при том, что измеренное значение показало 0,95. Измеренное значение квалифицируется как очень хорошее, но слово «не ниже» вводит потребителя в заблуждение.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Низкое значение коэффициента мощности: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16112"/>
              </p:ext>
            </p:extLst>
          </p:nvPr>
        </p:nvGraphicFramePr>
        <p:xfrm>
          <a:off x="187052" y="2563445"/>
          <a:ext cx="6775450" cy="350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9235"/>
                <a:gridCol w="1076325"/>
                <a:gridCol w="1076325"/>
                <a:gridCol w="18535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Коэффициент мощности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0.45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соответствует ПП РФ от 20 июля 2011 г. N 602.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7052" y="3086665"/>
            <a:ext cx="8564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Выводной провод</a:t>
            </a:r>
          </a:p>
          <a:p>
            <a:r>
              <a:rPr lang="ru-RU" sz="1600" dirty="0" smtClean="0"/>
              <a:t>Длина выводного провода заземления равна длине питающих проводов. Что не соответствует п. ГОСТ Р МЭК 60598-1—2011 «Для светильников с несъемным гибким кабелем или шнурами расположение контактных зажимов или длина проводников между устройством крепления кабеля и контактными зажимами должны быть такими, чтобы при выдергивании кабеля питающие провода натягивались бы раньше, чем заземляющий провод.»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r>
              <a:rPr lang="ru-RU" sz="1600" b="1" dirty="0" smtClean="0"/>
              <a:t>Быстрозажимные клеммы</a:t>
            </a:r>
          </a:p>
          <a:p>
            <a:r>
              <a:rPr lang="ru-RU" sz="1600" dirty="0" smtClean="0"/>
              <a:t>Отсутствие быстрозажимных клемм квалифицируется как недостаток.</a:t>
            </a:r>
            <a:endParaRPr lang="ru-RU" sz="1600" dirty="0"/>
          </a:p>
        </p:txBody>
      </p:sp>
      <p:pic>
        <p:nvPicPr>
          <p:cNvPr id="15" name="Рисунок 14" descr="E:\ЯндексДиск\Ковров-Хамовники\20150506 Евразийская светотехническая премия\20150806 Заявки\20150805 заявки от ЛедЭффект\LedEffect Промышленный светильник Титан 0467\фотографии Шаракшанэ\DSC_0052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828" y="4722864"/>
            <a:ext cx="2416446" cy="117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458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7960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Недостатки и причины дисквалификации</a:t>
            </a:r>
            <a:endParaRPr lang="ru-RU" sz="28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172" y="762531"/>
            <a:ext cx="8865325" cy="555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Маркировка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корпусе отсутствует этикетка (маркировка), что не позволяет идентифицировать светильник при измерениях.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Маркировка не соответствует ГОСТ Р МЭК 60598-1—2011.Отсутствует маркировка нормируемой мощности на наружной части светильника (за исключением стороны, соприкасающейся с монтажной поверхностью) или внутри его, видимая при замене лампы или снятии детали светильника.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 светильнику приложен паспорт иной модификации с иным низким световым потоком. Но так как фактическое значение соответствует приведенному в заявке, и приведенное в ошибочно приложенном паспорте не выше фактического, принято решение по просьбе заявителя оставить значение из указанного в заявке.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Маркировка не соответствует ГОСТ Р МЭК 60598-1—2011.Отсутствует маркировка нормируемой мощности на наружной части светильника (за исключением стороны, соприкасающейся с монтажной поверхностью) или внутри его, видимая при замене лампы или снятии детали светильника.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 названия светильника в паспорте (символы «упр.» после названия) следует, что он должен иметь управление.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 серийного номера.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61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147" y="1153946"/>
            <a:ext cx="882613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Габаритная яркость</a:t>
            </a:r>
          </a:p>
          <a:p>
            <a:r>
              <a:rPr lang="ru-RU" sz="1600" dirty="0" smtClean="0"/>
              <a:t>Габаритная яркость офисного светильника по ос</a:t>
            </a:r>
            <a:r>
              <a:rPr lang="ru-RU" sz="1600" dirty="0"/>
              <a:t>и</a:t>
            </a:r>
            <a:r>
              <a:rPr lang="en-US" sz="1600" dirty="0" smtClean="0"/>
              <a:t> </a:t>
            </a:r>
            <a:r>
              <a:rPr lang="ru-RU" sz="1600" dirty="0" smtClean="0"/>
              <a:t>5250 кд/м2 </a:t>
            </a:r>
            <a:r>
              <a:rPr lang="ru-RU" sz="1600" dirty="0" smtClean="0"/>
              <a:t>превышает основное нормируемое значение по ГОСТ Р 54350-2011</a:t>
            </a:r>
          </a:p>
          <a:p>
            <a:endParaRPr lang="ru-RU" sz="1600" dirty="0" smtClean="0"/>
          </a:p>
          <a:p>
            <a:r>
              <a:rPr lang="ru-RU" sz="1600" dirty="0" smtClean="0"/>
              <a:t>Высокая габаритная яркость отдельных участков светящей поверхности и высокая неравномерность яркости светящей поверхности.</a:t>
            </a:r>
          </a:p>
          <a:p>
            <a:endParaRPr lang="ru-RU" sz="1600" dirty="0"/>
          </a:p>
          <a:p>
            <a:r>
              <a:rPr lang="en-US" sz="1600" b="1" dirty="0" smtClean="0"/>
              <a:t>IP</a:t>
            </a:r>
          </a:p>
          <a:p>
            <a:r>
              <a:rPr lang="ru-RU" sz="1600" dirty="0" smtClean="0"/>
              <a:t>Несовершенство конструкции, которое может привести к нарушению защиты оболочки:</a:t>
            </a:r>
          </a:p>
          <a:p>
            <a:r>
              <a:rPr lang="ru-RU" sz="1600" dirty="0" smtClean="0"/>
              <a:t>На тонкой пластиковой крышке закреплен металлический </a:t>
            </a:r>
            <a:r>
              <a:rPr lang="ru-RU" sz="1600" dirty="0" err="1" smtClean="0"/>
              <a:t>гермоввод</a:t>
            </a:r>
            <a:r>
              <a:rPr lang="ru-RU" sz="1600" dirty="0" smtClean="0"/>
              <a:t>. </a:t>
            </a:r>
            <a:r>
              <a:rPr lang="ru-RU" sz="1600" dirty="0" err="1" smtClean="0"/>
              <a:t>Гермоввод</a:t>
            </a:r>
            <a:r>
              <a:rPr lang="ru-RU" sz="1600" dirty="0" smtClean="0"/>
              <a:t> является выступающим элементом, принимающим на себя нагрузки, возникающие при транспортировке и инсталляции. Металлический </a:t>
            </a:r>
            <a:r>
              <a:rPr lang="ru-RU" sz="1600" dirty="0" err="1" smtClean="0"/>
              <a:t>гермоввод</a:t>
            </a:r>
            <a:r>
              <a:rPr lang="ru-RU" sz="1600" dirty="0" smtClean="0"/>
              <a:t> не деформируется, упруго принимая на себя нагрузку, а полностью передает ее длиной своего рычага на пластиковую крышку, выламывая посадочное место. Местного усиления в пластиковой крышке под металлический </a:t>
            </a:r>
            <a:r>
              <a:rPr lang="ru-RU" sz="1600" dirty="0" err="1" smtClean="0"/>
              <a:t>гермоввод</a:t>
            </a:r>
            <a:r>
              <a:rPr lang="ru-RU" sz="1600" dirty="0" smtClean="0"/>
              <a:t> не предусмотрено. Мер по предотвращению механической нагрузки на </a:t>
            </a:r>
            <a:r>
              <a:rPr lang="ru-RU" sz="1600" dirty="0" err="1" smtClean="0"/>
              <a:t>гермоввод</a:t>
            </a:r>
            <a:r>
              <a:rPr lang="ru-RU" sz="1600" dirty="0" smtClean="0"/>
              <a:t> не предусмотрено.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Вес и габариты</a:t>
            </a:r>
          </a:p>
          <a:p>
            <a:endParaRPr lang="ru-RU" sz="1600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7960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Недостатки и причины дисквалификации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4186"/>
              </p:ext>
            </p:extLst>
          </p:nvPr>
        </p:nvGraphicFramePr>
        <p:xfrm>
          <a:off x="232680" y="5753033"/>
          <a:ext cx="4280535" cy="342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8540"/>
                <a:gridCol w="992505"/>
                <a:gridCol w="9994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заявлено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измерено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Вес нетто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17,2 кг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10,5 кг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850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8193" y="730071"/>
            <a:ext cx="86955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КСС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 приведена КСС и ее тип </a:t>
            </a:r>
            <a:r>
              <a:rPr lang="ru-RU" dirty="0" smtClean="0"/>
              <a:t>для промышленного светильника</a:t>
            </a:r>
            <a:r>
              <a:rPr lang="ru-RU" dirty="0" smtClean="0"/>
              <a:t>, при том, что – «К»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Неполное соответствие КСС заявленной: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8975"/>
              </p:ext>
            </p:extLst>
          </p:nvPr>
        </p:nvGraphicFramePr>
        <p:xfrm>
          <a:off x="482781" y="1683699"/>
          <a:ext cx="4217670" cy="342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9020"/>
                <a:gridCol w="949325"/>
                <a:gridCol w="9493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заявлено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измерено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Форма КСС по ГОСТ Р 54350-2011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88275" y="30810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052787"/>
              </p:ext>
            </p:extLst>
          </p:nvPr>
        </p:nvGraphicFramePr>
        <p:xfrm>
          <a:off x="421822" y="2286836"/>
          <a:ext cx="4072289" cy="3923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Точечный рисунок" r:id="rId3" imgW="7485714" imgH="7201905" progId="Paint.Picture">
                  <p:embed/>
                </p:oleObj>
              </mc:Choice>
              <mc:Fallback>
                <p:oleObj name="Точечный рисунок" r:id="rId3" imgW="7485714" imgH="720190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22" y="2286836"/>
                        <a:ext cx="4072289" cy="3923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451" y="2286836"/>
            <a:ext cx="4057592" cy="4023637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7960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Недостатки и причины дисквалификации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11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8719" y="871305"/>
            <a:ext cx="4048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Superstreet 160</a:t>
            </a:r>
            <a:r>
              <a:rPr lang="ru-RU" dirty="0" smtClean="0"/>
              <a:t> </a:t>
            </a:r>
            <a:r>
              <a:rPr lang="ru-RU" dirty="0" smtClean="0"/>
              <a:t>по цене </a:t>
            </a:r>
            <a:r>
              <a:rPr lang="en-US" dirty="0" smtClean="0"/>
              <a:t>Superstreet </a:t>
            </a:r>
            <a:r>
              <a:rPr lang="ru-RU" dirty="0" smtClean="0"/>
              <a:t>340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1" y="1422008"/>
            <a:ext cx="3727648" cy="174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834" y="1422008"/>
            <a:ext cx="3727648" cy="1736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415" y="3434173"/>
            <a:ext cx="5940425" cy="296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7960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Недостатки и причины дисквалификации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8109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0067" y="2289720"/>
            <a:ext cx="5371556" cy="1325563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Спасибо за внимание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9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65" y="138703"/>
            <a:ext cx="8717281" cy="13255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+mn-lt"/>
              </a:rPr>
              <a:t>Конкурс на Евразийскую светотехническую премию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Проведение независимой проверки качества светотехнической продукции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27318" y="1825625"/>
            <a:ext cx="3064523" cy="435133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2390" y="1825625"/>
            <a:ext cx="3162004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411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38604" cy="1012497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latin typeface="+mn-lt"/>
              </a:rPr>
              <a:t>Критерии соответствия</a:t>
            </a:r>
            <a:br>
              <a:rPr lang="ru-RU" sz="2800" u="sng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разработка - ВНИСИ, НИИС, «Светотехника»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3" y="1162501"/>
            <a:ext cx="3955340" cy="2491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088" y="1162501"/>
            <a:ext cx="3955340" cy="26160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12" y="3926621"/>
            <a:ext cx="7350013" cy="28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:\ЯндексДиск\Ковров-Хамовники\20150506 Евразийская светотехническая премия\20150730 Документы итоговые\закупка от ПРООН\Закупка и измерения\Чеки\фото ламп при покупке\2015-10-30 19-58-51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2211977"/>
            <a:ext cx="5391493" cy="30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6248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Тестирование – много лампочек</a:t>
            </a:r>
            <a:endParaRPr lang="ru-RU" sz="2800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252754" y="2858631"/>
            <a:ext cx="2821577" cy="17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3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45348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Несоответствие ламп заявленным параметрам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499" y="951379"/>
            <a:ext cx="4141967" cy="5515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87" y="2855036"/>
            <a:ext cx="4158170" cy="26875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87" y="1325846"/>
            <a:ext cx="4168463" cy="12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7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4056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Световой поток ламп – 66% от заявленного!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6598542"/>
              </p:ext>
            </p:extLst>
          </p:nvPr>
        </p:nvGraphicFramePr>
        <p:xfrm>
          <a:off x="201930" y="722811"/>
          <a:ext cx="8332469" cy="568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19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102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Пульсации падают – </a:t>
            </a:r>
            <a:r>
              <a:rPr lang="en-US" sz="2800" dirty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f </a:t>
            </a:r>
            <a:r>
              <a:rPr lang="ru-RU" sz="2800" dirty="0" smtClean="0">
                <a:latin typeface="+mn-lt"/>
              </a:rPr>
              <a:t>растет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26747720"/>
              </p:ext>
            </p:extLst>
          </p:nvPr>
        </p:nvGraphicFramePr>
        <p:xfrm>
          <a:off x="627017" y="1097279"/>
          <a:ext cx="8142514" cy="529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277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6669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Чем лучше – тем дешевле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81763611"/>
              </p:ext>
            </p:extLst>
          </p:nvPr>
        </p:nvGraphicFramePr>
        <p:xfrm>
          <a:off x="938998" y="910149"/>
          <a:ext cx="6834593" cy="2814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60604260"/>
              </p:ext>
            </p:extLst>
          </p:nvPr>
        </p:nvGraphicFramePr>
        <p:xfrm>
          <a:off x="1095056" y="3920898"/>
          <a:ext cx="6678535" cy="263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963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55734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Проблема маркировки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 descr="C:\Users\A\YandexDisk\20150506 Евразийская светотехническая премия\20150730 Документы итоговые\закупка от ПРООН\Закупка и измерения\IkeaRyet_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63" y="2969623"/>
            <a:ext cx="2729067" cy="211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\YandexDisk\20150506 Евразийская светотехническая премия\20150730 Документы итоговые\закупка от ПРООН\Закупка и измерения\Монетка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03" y="1284460"/>
            <a:ext cx="5986100" cy="5000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3966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1104</Words>
  <Application>Microsoft Office PowerPoint</Application>
  <PresentationFormat>Экран (4:3)</PresentationFormat>
  <Paragraphs>116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Изображение Paintbrush</vt:lpstr>
      <vt:lpstr>Иголка в стоге сена: выбор светотехнических решений для промышленных предприятий </vt:lpstr>
      <vt:lpstr>Конкурс на Евразийскую светотехническую премию   Проведение независимой проверки качества светотехнической продукции</vt:lpstr>
      <vt:lpstr>Критерии соответствия разработка - ВНИСИ, НИИС, «Светотехника»</vt:lpstr>
      <vt:lpstr>Тестирование – много лампочек</vt:lpstr>
      <vt:lpstr>Несоответствие ламп заявленным параметрам</vt:lpstr>
      <vt:lpstr>Световой поток ламп – 66% от заявленного!</vt:lpstr>
      <vt:lpstr>Пульсации падают – Pf растет</vt:lpstr>
      <vt:lpstr>Чем лучше – тем дешевле</vt:lpstr>
      <vt:lpstr>Проблема маркировки</vt:lpstr>
      <vt:lpstr>Квалификационный протокол</vt:lpstr>
      <vt:lpstr>Недостатки и причины дисквалификации</vt:lpstr>
      <vt:lpstr>Недостатки и причины дисквалификации</vt:lpstr>
      <vt:lpstr>Недостатки и причины дисквалификации</vt:lpstr>
      <vt:lpstr>Недостатки и причины дисквалификации</vt:lpstr>
      <vt:lpstr>Недостатки и причины дисквалификации</vt:lpstr>
      <vt:lpstr>Недостатки и причины дисквалификации</vt:lpstr>
      <vt:lpstr>Недостатки и причины дисквалификации</vt:lpstr>
      <vt:lpstr>Недостатки и причины дисквалификации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 Sh</dc:creator>
  <cp:lastModifiedBy>Anton Sh</cp:lastModifiedBy>
  <cp:revision>11</cp:revision>
  <dcterms:created xsi:type="dcterms:W3CDTF">2016-06-08T00:53:08Z</dcterms:created>
  <dcterms:modified xsi:type="dcterms:W3CDTF">2016-06-08T02:56:53Z</dcterms:modified>
</cp:coreProperties>
</file>